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316" autoAdjust="0"/>
  </p:normalViewPr>
  <p:slideViewPr>
    <p:cSldViewPr>
      <p:cViewPr varScale="1">
        <p:scale>
          <a:sx n="63" d="100"/>
          <a:sy n="63" d="100"/>
        </p:scale>
        <p:origin x="918"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D66477-28E9-45F5-8684-8996048CF57C}" type="datetimeFigureOut">
              <a:rPr lang="en-CA" smtClean="0"/>
              <a:t>19/01/2015</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A0F713F-1DB3-4A0D-BF76-27276A0B7D45}" type="slidenum">
              <a:rPr lang="en-CA" smtClean="0"/>
              <a:t>‹#›</a:t>
            </a:fld>
            <a:endParaRPr lang="en-CA"/>
          </a:p>
        </p:txBody>
      </p:sp>
    </p:spTree>
    <p:extLst>
      <p:ext uri="{BB962C8B-B14F-4D97-AF65-F5344CB8AC3E}">
        <p14:creationId xmlns:p14="http://schemas.microsoft.com/office/powerpoint/2010/main" val="18032585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93B302-2DB6-4BE6-9DC8-87154A25DE68}" type="datetimeFigureOut">
              <a:rPr lang="en-CA" smtClean="0"/>
              <a:t>19/01/2015</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17DB67-6C7C-44C3-83E9-16B85D3E92D8}" type="slidenum">
              <a:rPr lang="en-CA" smtClean="0"/>
              <a:t>‹#›</a:t>
            </a:fld>
            <a:endParaRPr lang="en-CA"/>
          </a:p>
        </p:txBody>
      </p:sp>
    </p:spTree>
    <p:extLst>
      <p:ext uri="{BB962C8B-B14F-4D97-AF65-F5344CB8AC3E}">
        <p14:creationId xmlns:p14="http://schemas.microsoft.com/office/powerpoint/2010/main" val="71808244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A</a:t>
            </a:r>
            <a:r>
              <a:rPr lang="en-CA" baseline="0" dirty="0" smtClean="0"/>
              <a:t> </a:t>
            </a:r>
            <a:r>
              <a:rPr lang="en-CA" dirty="0" smtClean="0"/>
              <a:t>kit</a:t>
            </a:r>
            <a:r>
              <a:rPr lang="en-CA" baseline="0" dirty="0" smtClean="0"/>
              <a:t> of components is available containing 3 different sized syringes/pistons, 2 lengths of tubing and 1 “T” connector. </a:t>
            </a:r>
          </a:p>
          <a:p>
            <a:pPr marL="0" marR="0" indent="0" algn="l" defTabSz="914400" rtl="0" eaLnBrk="1" fontAlgn="auto" latinLnBrk="0" hangingPunct="1">
              <a:lnSpc>
                <a:spcPct val="100000"/>
              </a:lnSpc>
              <a:spcBef>
                <a:spcPts val="0"/>
              </a:spcBef>
              <a:spcAft>
                <a:spcPts val="0"/>
              </a:spcAft>
              <a:buClrTx/>
              <a:buSzTx/>
              <a:buFontTx/>
              <a:buNone/>
              <a:tabLst/>
              <a:defRPr/>
            </a:pPr>
            <a:r>
              <a:rPr lang="en-CA" baseline="0" dirty="0" smtClean="0"/>
              <a:t>Cut 1 piece of tubing in half to make 2 X 6” pieces and 1 X 12” piece.</a:t>
            </a:r>
            <a:endParaRPr lang="en-CA" dirty="0" smtClean="0"/>
          </a:p>
          <a:p>
            <a:endParaRPr lang="en-CA" dirty="0"/>
          </a:p>
        </p:txBody>
      </p:sp>
      <p:sp>
        <p:nvSpPr>
          <p:cNvPr id="4" name="Slide Number Placeholder 3"/>
          <p:cNvSpPr>
            <a:spLocks noGrp="1"/>
          </p:cNvSpPr>
          <p:nvPr>
            <p:ph type="sldNum" sz="quarter" idx="10"/>
          </p:nvPr>
        </p:nvSpPr>
        <p:spPr/>
        <p:txBody>
          <a:bodyPr/>
          <a:lstStyle/>
          <a:p>
            <a:fld id="{6617DB67-6C7C-44C3-83E9-16B85D3E92D8}" type="slidenum">
              <a:rPr lang="en-CA" smtClean="0"/>
              <a:t>4</a:t>
            </a:fld>
            <a:endParaRPr lang="en-CA"/>
          </a:p>
        </p:txBody>
      </p:sp>
    </p:spTree>
    <p:extLst>
      <p:ext uri="{BB962C8B-B14F-4D97-AF65-F5344CB8AC3E}">
        <p14:creationId xmlns:p14="http://schemas.microsoft.com/office/powerpoint/2010/main" val="89168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0" i="0" u="none" strike="noStrike" kern="1200" baseline="0" dirty="0" smtClean="0">
                <a:solidFill>
                  <a:srgbClr val="000000"/>
                </a:solidFill>
                <a:latin typeface="Times New Roman" pitchFamily="16" charset="0"/>
                <a:ea typeface="ＭＳ Ｐゴシック" charset="0"/>
                <a:cs typeface="ＭＳ Ｐゴシック" charset="0"/>
              </a:rPr>
              <a:t>1: Explain the difference between solids, liquids, and gases in terms of density, using the particle theory of matter (e.g. in general, solids are more dense than liquids, which are more dense than gases)</a:t>
            </a:r>
          </a:p>
          <a:p>
            <a:endParaRPr lang="en-CA" sz="1200" b="0" i="0" u="none" strike="noStrike" kern="1200" baseline="0" dirty="0" smtClean="0">
              <a:solidFill>
                <a:srgbClr val="000000"/>
              </a:solidFill>
              <a:latin typeface="Times New Roman" pitchFamily="16" charset="0"/>
              <a:ea typeface="ＭＳ Ｐゴシック" charset="0"/>
              <a:cs typeface="ＭＳ Ｐゴシック" charset="0"/>
            </a:endParaRPr>
          </a:p>
          <a:p>
            <a:r>
              <a:rPr lang="en-CA" sz="1200" b="0" i="0" u="none" strike="noStrike" kern="1200" baseline="0" dirty="0" smtClean="0">
                <a:solidFill>
                  <a:srgbClr val="000000"/>
                </a:solidFill>
                <a:latin typeface="Times New Roman" pitchFamily="16" charset="0"/>
                <a:ea typeface="ＭＳ Ｐゴシック" charset="0"/>
                <a:cs typeface="ＭＳ Ｐゴシック" charset="0"/>
              </a:rPr>
              <a:t>2: Explain the difference between liquids and gases in terms of their compressibility (e.g. gases are more compressible than liquids) and how their compressibility affects their usage (e.g., pneumatic devices are used to operate bus doors because they are safer for this purpose compared to hydraulic devices)</a:t>
            </a:r>
            <a:endParaRPr lang="en-CA" b="0" i="0" dirty="0" smtClean="0"/>
          </a:p>
          <a:p>
            <a:endParaRPr lang="en-CA" dirty="0"/>
          </a:p>
        </p:txBody>
      </p:sp>
      <p:sp>
        <p:nvSpPr>
          <p:cNvPr id="4" name="Slide Number Placeholder 3"/>
          <p:cNvSpPr>
            <a:spLocks noGrp="1"/>
          </p:cNvSpPr>
          <p:nvPr>
            <p:ph type="sldNum" sz="quarter" idx="10"/>
          </p:nvPr>
        </p:nvSpPr>
        <p:spPr/>
        <p:txBody>
          <a:bodyPr/>
          <a:lstStyle/>
          <a:p>
            <a:fld id="{6617DB67-6C7C-44C3-83E9-16B85D3E92D8}" type="slidenum">
              <a:rPr lang="en-CA" smtClean="0"/>
              <a:t>5</a:t>
            </a:fld>
            <a:endParaRPr lang="en-CA"/>
          </a:p>
        </p:txBody>
      </p:sp>
    </p:spTree>
    <p:extLst>
      <p:ext uri="{BB962C8B-B14F-4D97-AF65-F5344CB8AC3E}">
        <p14:creationId xmlns:p14="http://schemas.microsoft.com/office/powerpoint/2010/main" val="35601825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0" i="0" u="none" strike="noStrike" kern="1200" baseline="0" dirty="0" smtClean="0">
                <a:solidFill>
                  <a:srgbClr val="000000"/>
                </a:solidFill>
                <a:latin typeface="Times New Roman" pitchFamily="16" charset="0"/>
                <a:ea typeface="ＭＳ Ｐゴシック" charset="0"/>
                <a:cs typeface="ＭＳ Ｐゴシック" charset="0"/>
              </a:rPr>
              <a:t>1: Know that forces are transferred in all directions in fluids (Pascal’s law)</a:t>
            </a:r>
          </a:p>
          <a:p>
            <a:endParaRPr lang="en-CA" sz="1200" b="0" i="0" u="none" strike="noStrike" kern="1200" baseline="0" dirty="0" smtClean="0">
              <a:solidFill>
                <a:srgbClr val="000000"/>
              </a:solidFill>
              <a:latin typeface="Times New Roman" pitchFamily="16" charset="0"/>
              <a:ea typeface="ＭＳ Ｐゴシック" charset="0"/>
            </a:endParaRPr>
          </a:p>
          <a:p>
            <a:r>
              <a:rPr lang="en-CA" sz="1200" b="0" i="0" u="none" strike="noStrike" kern="1200" baseline="0" dirty="0" smtClean="0">
                <a:solidFill>
                  <a:srgbClr val="000000"/>
                </a:solidFill>
                <a:latin typeface="Times New Roman" pitchFamily="16" charset="0"/>
                <a:ea typeface="ＭＳ Ｐゴシック" charset="0"/>
              </a:rPr>
              <a:t>2: Compare the action of the 30ml. piston when water is used instead of air</a:t>
            </a:r>
            <a:endParaRPr lang="en-CA" dirty="0" smtClean="0"/>
          </a:p>
          <a:p>
            <a:endParaRPr lang="en-CA" dirty="0"/>
          </a:p>
        </p:txBody>
      </p:sp>
      <p:sp>
        <p:nvSpPr>
          <p:cNvPr id="4" name="Slide Number Placeholder 3"/>
          <p:cNvSpPr>
            <a:spLocks noGrp="1"/>
          </p:cNvSpPr>
          <p:nvPr>
            <p:ph type="sldNum" sz="quarter" idx="10"/>
          </p:nvPr>
        </p:nvSpPr>
        <p:spPr/>
        <p:txBody>
          <a:bodyPr/>
          <a:lstStyle/>
          <a:p>
            <a:fld id="{6617DB67-6C7C-44C3-83E9-16B85D3E92D8}" type="slidenum">
              <a:rPr lang="en-CA" smtClean="0"/>
              <a:t>6</a:t>
            </a:fld>
            <a:endParaRPr lang="en-CA"/>
          </a:p>
        </p:txBody>
      </p:sp>
    </p:spTree>
    <p:extLst>
      <p:ext uri="{BB962C8B-B14F-4D97-AF65-F5344CB8AC3E}">
        <p14:creationId xmlns:p14="http://schemas.microsoft.com/office/powerpoint/2010/main" val="9437997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This system has</a:t>
            </a:r>
            <a:r>
              <a:rPr lang="en-CA" baseline="0" dirty="0" smtClean="0"/>
              <a:t> the </a:t>
            </a:r>
            <a:r>
              <a:rPr lang="en-CA" b="1" dirty="0" smtClean="0"/>
              <a:t>advantage</a:t>
            </a:r>
            <a:r>
              <a:rPr lang="en-CA" dirty="0" smtClean="0"/>
              <a:t> of being able to lift a</a:t>
            </a:r>
            <a:r>
              <a:rPr lang="en-CA" baseline="0" dirty="0" smtClean="0"/>
              <a:t> greater</a:t>
            </a:r>
            <a:r>
              <a:rPr lang="en-CA" dirty="0" smtClean="0"/>
              <a:t> load (100 lbs.) compared to the smaller effort (10 lbs.) required from the user.</a:t>
            </a:r>
            <a:r>
              <a:rPr lang="en-CA" baseline="0" dirty="0" smtClean="0"/>
              <a:t> It is the principle used in hydraulic jacks that are capable of lifting vehicles.</a:t>
            </a:r>
            <a:endParaRPr lang="en-CA" dirty="0" smtClean="0"/>
          </a:p>
          <a:p>
            <a:endParaRPr lang="en-CA" dirty="0"/>
          </a:p>
        </p:txBody>
      </p:sp>
      <p:sp>
        <p:nvSpPr>
          <p:cNvPr id="4" name="Slide Number Placeholder 3"/>
          <p:cNvSpPr>
            <a:spLocks noGrp="1"/>
          </p:cNvSpPr>
          <p:nvPr>
            <p:ph type="sldNum" sz="quarter" idx="10"/>
          </p:nvPr>
        </p:nvSpPr>
        <p:spPr/>
        <p:txBody>
          <a:bodyPr/>
          <a:lstStyle/>
          <a:p>
            <a:fld id="{6617DB67-6C7C-44C3-83E9-16B85D3E92D8}" type="slidenum">
              <a:rPr lang="en-CA" smtClean="0"/>
              <a:t>7</a:t>
            </a:fld>
            <a:endParaRPr lang="en-CA"/>
          </a:p>
        </p:txBody>
      </p:sp>
    </p:spTree>
    <p:extLst>
      <p:ext uri="{BB962C8B-B14F-4D97-AF65-F5344CB8AC3E}">
        <p14:creationId xmlns:p14="http://schemas.microsoft.com/office/powerpoint/2010/main" val="1437756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1: F</a:t>
            </a:r>
            <a:r>
              <a:rPr lang="en-CA" baseline="0" dirty="0" smtClean="0"/>
              <a:t>eel the difference in the forces acting on the plungers of the two pistons and determine that a greater force acts on the plunger of the 60ml. piston compared to the force acting on the 10ml. plunger</a:t>
            </a:r>
            <a:endParaRPr lang="en-CA" dirty="0" smtClean="0"/>
          </a:p>
          <a:p>
            <a:endParaRPr lang="en-CA" dirty="0"/>
          </a:p>
        </p:txBody>
      </p:sp>
      <p:sp>
        <p:nvSpPr>
          <p:cNvPr id="4" name="Slide Number Placeholder 3"/>
          <p:cNvSpPr>
            <a:spLocks noGrp="1"/>
          </p:cNvSpPr>
          <p:nvPr>
            <p:ph type="sldNum" sz="quarter" idx="10"/>
          </p:nvPr>
        </p:nvSpPr>
        <p:spPr/>
        <p:txBody>
          <a:bodyPr/>
          <a:lstStyle/>
          <a:p>
            <a:fld id="{6617DB67-6C7C-44C3-83E9-16B85D3E92D8}" type="slidenum">
              <a:rPr lang="en-CA" smtClean="0"/>
              <a:t>8</a:t>
            </a:fld>
            <a:endParaRPr lang="en-CA"/>
          </a:p>
        </p:txBody>
      </p:sp>
    </p:spTree>
    <p:extLst>
      <p:ext uri="{BB962C8B-B14F-4D97-AF65-F5344CB8AC3E}">
        <p14:creationId xmlns:p14="http://schemas.microsoft.com/office/powerpoint/2010/main" val="26681856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1: Compare the movement of the plungers</a:t>
            </a:r>
            <a:r>
              <a:rPr lang="en-CA" baseline="0" dirty="0" smtClean="0"/>
              <a:t> and the forces involved.</a:t>
            </a:r>
            <a:endParaRPr lang="en-CA" dirty="0" smtClean="0"/>
          </a:p>
          <a:p>
            <a:endParaRPr lang="en-CA" dirty="0"/>
          </a:p>
        </p:txBody>
      </p:sp>
      <p:sp>
        <p:nvSpPr>
          <p:cNvPr id="4" name="Slide Number Placeholder 3"/>
          <p:cNvSpPr>
            <a:spLocks noGrp="1"/>
          </p:cNvSpPr>
          <p:nvPr>
            <p:ph type="sldNum" sz="quarter" idx="10"/>
          </p:nvPr>
        </p:nvSpPr>
        <p:spPr/>
        <p:txBody>
          <a:bodyPr/>
          <a:lstStyle/>
          <a:p>
            <a:fld id="{6617DB67-6C7C-44C3-83E9-16B85D3E92D8}" type="slidenum">
              <a:rPr lang="en-CA" smtClean="0"/>
              <a:t>9</a:t>
            </a:fld>
            <a:endParaRPr lang="en-CA"/>
          </a:p>
        </p:txBody>
      </p:sp>
    </p:spTree>
    <p:extLst>
      <p:ext uri="{BB962C8B-B14F-4D97-AF65-F5344CB8AC3E}">
        <p14:creationId xmlns:p14="http://schemas.microsoft.com/office/powerpoint/2010/main" val="34349576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Call the equal pressure P(e). The area of a</a:t>
            </a:r>
            <a:r>
              <a:rPr lang="en-CA" baseline="0" dirty="0" smtClean="0"/>
              <a:t> s</a:t>
            </a:r>
            <a:r>
              <a:rPr lang="en-CA" dirty="0" smtClean="0"/>
              <a:t>yringe is given by the formula: </a:t>
            </a:r>
            <a:r>
              <a:rPr lang="el-GR" dirty="0" smtClean="0"/>
              <a:t>π</a:t>
            </a:r>
            <a:r>
              <a:rPr lang="en-CA" dirty="0" smtClean="0"/>
              <a:t>r²,</a:t>
            </a:r>
            <a:r>
              <a:rPr lang="en-CA" baseline="0" dirty="0" smtClean="0"/>
              <a:t> where r is the radius = diameter/2</a:t>
            </a:r>
          </a:p>
          <a:p>
            <a:r>
              <a:rPr lang="en-CA" baseline="0" dirty="0" smtClean="0"/>
              <a:t>Area of the 30ml. syringe = </a:t>
            </a:r>
            <a:r>
              <a:rPr lang="el-GR" baseline="0" dirty="0" smtClean="0"/>
              <a:t>π</a:t>
            </a:r>
            <a:r>
              <a:rPr lang="en-CA" baseline="0" dirty="0" smtClean="0"/>
              <a:t> (½)</a:t>
            </a:r>
            <a:r>
              <a:rPr lang="el-GR" baseline="0" dirty="0" smtClean="0"/>
              <a:t>²</a:t>
            </a:r>
            <a:r>
              <a:rPr lang="en-CA" baseline="0" dirty="0" smtClean="0"/>
              <a:t> and of the 60ml. syringe = </a:t>
            </a:r>
            <a:r>
              <a:rPr lang="el-GR" baseline="0" dirty="0" smtClean="0"/>
              <a:t>π</a:t>
            </a:r>
            <a:r>
              <a:rPr lang="en-CA" baseline="0" dirty="0" smtClean="0"/>
              <a:t> (⅝)², the units are in². (⅝ = 1¼/2). As F=P(e) x Area, and P(e) is constant between the syringes, the ratio of the forces is therefore ¼ : 25/64 or 16/64 : 25/64 or 16:25.</a:t>
            </a:r>
          </a:p>
          <a:p>
            <a:r>
              <a:rPr lang="en-CA" baseline="0" dirty="0" smtClean="0"/>
              <a:t>Thus the force exerted by the 60ml. syringe on its plunger is approximately 1½ times that exerted by the 30ml. syringe on its plunger – in other words the larger syringe provides a significantly greater mechanical advantage</a:t>
            </a:r>
            <a:endParaRPr lang="en-CA" dirty="0" smtClean="0"/>
          </a:p>
          <a:p>
            <a:endParaRPr lang="en-CA" dirty="0"/>
          </a:p>
        </p:txBody>
      </p:sp>
      <p:sp>
        <p:nvSpPr>
          <p:cNvPr id="4" name="Slide Number Placeholder 3"/>
          <p:cNvSpPr>
            <a:spLocks noGrp="1"/>
          </p:cNvSpPr>
          <p:nvPr>
            <p:ph type="sldNum" sz="quarter" idx="10"/>
          </p:nvPr>
        </p:nvSpPr>
        <p:spPr/>
        <p:txBody>
          <a:bodyPr/>
          <a:lstStyle/>
          <a:p>
            <a:fld id="{6617DB67-6C7C-44C3-83E9-16B85D3E92D8}" type="slidenum">
              <a:rPr lang="en-CA" smtClean="0"/>
              <a:t>10</a:t>
            </a:fld>
            <a:endParaRPr lang="en-CA"/>
          </a:p>
        </p:txBody>
      </p:sp>
    </p:spTree>
    <p:extLst>
      <p:ext uri="{BB962C8B-B14F-4D97-AF65-F5344CB8AC3E}">
        <p14:creationId xmlns:p14="http://schemas.microsoft.com/office/powerpoint/2010/main" val="32705368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 diameter</a:t>
            </a:r>
            <a:r>
              <a:rPr lang="en-CA" baseline="0" dirty="0" smtClean="0"/>
              <a:t> of the syringes are: 10ml.= 11/16; 30ml. = 1”; 60ml. = 1¼”</a:t>
            </a:r>
          </a:p>
          <a:p>
            <a:r>
              <a:rPr lang="en-CA" baseline="0" dirty="0" smtClean="0"/>
              <a:t>The ratio of the areas, and therefore the force acting on the plungers is 121:256:400</a:t>
            </a:r>
            <a:endParaRPr lang="en-CA" dirty="0" smtClean="0"/>
          </a:p>
          <a:p>
            <a:endParaRPr lang="en-CA" dirty="0"/>
          </a:p>
        </p:txBody>
      </p:sp>
      <p:sp>
        <p:nvSpPr>
          <p:cNvPr id="4" name="Slide Number Placeholder 3"/>
          <p:cNvSpPr>
            <a:spLocks noGrp="1"/>
          </p:cNvSpPr>
          <p:nvPr>
            <p:ph type="sldNum" sz="quarter" idx="10"/>
          </p:nvPr>
        </p:nvSpPr>
        <p:spPr/>
        <p:txBody>
          <a:bodyPr/>
          <a:lstStyle/>
          <a:p>
            <a:fld id="{6617DB67-6C7C-44C3-83E9-16B85D3E92D8}" type="slidenum">
              <a:rPr lang="en-CA" smtClean="0"/>
              <a:t>11</a:t>
            </a:fld>
            <a:endParaRPr lang="en-CA"/>
          </a:p>
        </p:txBody>
      </p:sp>
    </p:spTree>
    <p:extLst>
      <p:ext uri="{BB962C8B-B14F-4D97-AF65-F5344CB8AC3E}">
        <p14:creationId xmlns:p14="http://schemas.microsoft.com/office/powerpoint/2010/main" val="33820633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617DB67-6C7C-44C3-83E9-16B85D3E92D8}" type="slidenum">
              <a:rPr lang="en-CA" smtClean="0"/>
              <a:t>16</a:t>
            </a:fld>
            <a:endParaRPr lang="en-CA"/>
          </a:p>
        </p:txBody>
      </p:sp>
    </p:spTree>
    <p:extLst>
      <p:ext uri="{BB962C8B-B14F-4D97-AF65-F5344CB8AC3E}">
        <p14:creationId xmlns:p14="http://schemas.microsoft.com/office/powerpoint/2010/main" val="3884657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094BE663-CB43-4CAA-A831-C777CAC35520}" type="datetime1">
              <a:rPr lang="en-CA" smtClean="0"/>
              <a:t>19/01/2015</a:t>
            </a:fld>
            <a:endParaRPr lang="en-CA"/>
          </a:p>
        </p:txBody>
      </p:sp>
      <p:sp>
        <p:nvSpPr>
          <p:cNvPr id="5" name="Footer Placeholder 4"/>
          <p:cNvSpPr>
            <a:spLocks noGrp="1"/>
          </p:cNvSpPr>
          <p:nvPr>
            <p:ph type="ftr" sz="quarter" idx="11"/>
          </p:nvPr>
        </p:nvSpPr>
        <p:spPr/>
        <p:txBody>
          <a:bodyPr/>
          <a:lstStyle/>
          <a:p>
            <a:r>
              <a:rPr lang="en-CA" smtClean="0"/>
              <a:t>Mechanical Kits Ltd.</a:t>
            </a:r>
            <a:endParaRPr lang="en-CA"/>
          </a:p>
        </p:txBody>
      </p:sp>
      <p:sp>
        <p:nvSpPr>
          <p:cNvPr id="6" name="Slide Number Placeholder 5"/>
          <p:cNvSpPr>
            <a:spLocks noGrp="1"/>
          </p:cNvSpPr>
          <p:nvPr>
            <p:ph type="sldNum" sz="quarter" idx="12"/>
          </p:nvPr>
        </p:nvSpPr>
        <p:spPr/>
        <p:txBody>
          <a:bodyPr/>
          <a:lstStyle/>
          <a:p>
            <a:fld id="{43E156C3-E84A-4A80-8D65-C1302D2B3DC5}" type="slidenum">
              <a:rPr lang="en-CA" smtClean="0"/>
              <a:t>‹#›</a:t>
            </a:fld>
            <a:endParaRPr lang="en-CA"/>
          </a:p>
        </p:txBody>
      </p:sp>
    </p:spTree>
    <p:extLst>
      <p:ext uri="{BB962C8B-B14F-4D97-AF65-F5344CB8AC3E}">
        <p14:creationId xmlns:p14="http://schemas.microsoft.com/office/powerpoint/2010/main" val="70483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2082ACC-4E53-456C-AEF3-AB7CF5334DFF}" type="datetime1">
              <a:rPr lang="en-CA" smtClean="0"/>
              <a:t>19/01/2015</a:t>
            </a:fld>
            <a:endParaRPr lang="en-CA"/>
          </a:p>
        </p:txBody>
      </p:sp>
      <p:sp>
        <p:nvSpPr>
          <p:cNvPr id="5" name="Footer Placeholder 4"/>
          <p:cNvSpPr>
            <a:spLocks noGrp="1"/>
          </p:cNvSpPr>
          <p:nvPr>
            <p:ph type="ftr" sz="quarter" idx="11"/>
          </p:nvPr>
        </p:nvSpPr>
        <p:spPr/>
        <p:txBody>
          <a:bodyPr/>
          <a:lstStyle/>
          <a:p>
            <a:r>
              <a:rPr lang="en-CA" smtClean="0"/>
              <a:t>Mechanical Kits Ltd.</a:t>
            </a:r>
            <a:endParaRPr lang="en-CA"/>
          </a:p>
        </p:txBody>
      </p:sp>
      <p:sp>
        <p:nvSpPr>
          <p:cNvPr id="6" name="Slide Number Placeholder 5"/>
          <p:cNvSpPr>
            <a:spLocks noGrp="1"/>
          </p:cNvSpPr>
          <p:nvPr>
            <p:ph type="sldNum" sz="quarter" idx="12"/>
          </p:nvPr>
        </p:nvSpPr>
        <p:spPr/>
        <p:txBody>
          <a:bodyPr/>
          <a:lstStyle/>
          <a:p>
            <a:fld id="{43E156C3-E84A-4A80-8D65-C1302D2B3DC5}" type="slidenum">
              <a:rPr lang="en-CA" smtClean="0"/>
              <a:t>‹#›</a:t>
            </a:fld>
            <a:endParaRPr lang="en-CA"/>
          </a:p>
        </p:txBody>
      </p:sp>
    </p:spTree>
    <p:extLst>
      <p:ext uri="{BB962C8B-B14F-4D97-AF65-F5344CB8AC3E}">
        <p14:creationId xmlns:p14="http://schemas.microsoft.com/office/powerpoint/2010/main" val="4098568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D72E031-932E-4FE3-8109-98E5AE009CC8}" type="datetime1">
              <a:rPr lang="en-CA" smtClean="0"/>
              <a:t>19/01/2015</a:t>
            </a:fld>
            <a:endParaRPr lang="en-CA"/>
          </a:p>
        </p:txBody>
      </p:sp>
      <p:sp>
        <p:nvSpPr>
          <p:cNvPr id="5" name="Footer Placeholder 4"/>
          <p:cNvSpPr>
            <a:spLocks noGrp="1"/>
          </p:cNvSpPr>
          <p:nvPr>
            <p:ph type="ftr" sz="quarter" idx="11"/>
          </p:nvPr>
        </p:nvSpPr>
        <p:spPr/>
        <p:txBody>
          <a:bodyPr/>
          <a:lstStyle/>
          <a:p>
            <a:r>
              <a:rPr lang="en-CA" smtClean="0"/>
              <a:t>Mechanical Kits Ltd.</a:t>
            </a:r>
            <a:endParaRPr lang="en-CA"/>
          </a:p>
        </p:txBody>
      </p:sp>
      <p:sp>
        <p:nvSpPr>
          <p:cNvPr id="6" name="Slide Number Placeholder 5"/>
          <p:cNvSpPr>
            <a:spLocks noGrp="1"/>
          </p:cNvSpPr>
          <p:nvPr>
            <p:ph type="sldNum" sz="quarter" idx="12"/>
          </p:nvPr>
        </p:nvSpPr>
        <p:spPr/>
        <p:txBody>
          <a:bodyPr/>
          <a:lstStyle/>
          <a:p>
            <a:fld id="{43E156C3-E84A-4A80-8D65-C1302D2B3DC5}" type="slidenum">
              <a:rPr lang="en-CA" smtClean="0"/>
              <a:t>‹#›</a:t>
            </a:fld>
            <a:endParaRPr lang="en-CA"/>
          </a:p>
        </p:txBody>
      </p:sp>
    </p:spTree>
    <p:extLst>
      <p:ext uri="{BB962C8B-B14F-4D97-AF65-F5344CB8AC3E}">
        <p14:creationId xmlns:p14="http://schemas.microsoft.com/office/powerpoint/2010/main" val="2173103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4720915-FE1B-4F78-BE7D-59C6C5BAB3F6}" type="datetime1">
              <a:rPr lang="en-CA" smtClean="0"/>
              <a:t>19/01/2015</a:t>
            </a:fld>
            <a:endParaRPr lang="en-CA"/>
          </a:p>
        </p:txBody>
      </p:sp>
      <p:sp>
        <p:nvSpPr>
          <p:cNvPr id="5" name="Footer Placeholder 4"/>
          <p:cNvSpPr>
            <a:spLocks noGrp="1"/>
          </p:cNvSpPr>
          <p:nvPr>
            <p:ph type="ftr" sz="quarter" idx="11"/>
          </p:nvPr>
        </p:nvSpPr>
        <p:spPr/>
        <p:txBody>
          <a:bodyPr/>
          <a:lstStyle/>
          <a:p>
            <a:r>
              <a:rPr lang="en-CA" smtClean="0"/>
              <a:t>Mechanical Kits Ltd.</a:t>
            </a:r>
            <a:endParaRPr lang="en-CA"/>
          </a:p>
        </p:txBody>
      </p:sp>
      <p:sp>
        <p:nvSpPr>
          <p:cNvPr id="6" name="Slide Number Placeholder 5"/>
          <p:cNvSpPr>
            <a:spLocks noGrp="1"/>
          </p:cNvSpPr>
          <p:nvPr>
            <p:ph type="sldNum" sz="quarter" idx="12"/>
          </p:nvPr>
        </p:nvSpPr>
        <p:spPr/>
        <p:txBody>
          <a:bodyPr/>
          <a:lstStyle/>
          <a:p>
            <a:fld id="{43E156C3-E84A-4A80-8D65-C1302D2B3DC5}" type="slidenum">
              <a:rPr lang="en-CA" smtClean="0"/>
              <a:t>‹#›</a:t>
            </a:fld>
            <a:endParaRPr lang="en-CA"/>
          </a:p>
        </p:txBody>
      </p:sp>
    </p:spTree>
    <p:extLst>
      <p:ext uri="{BB962C8B-B14F-4D97-AF65-F5344CB8AC3E}">
        <p14:creationId xmlns:p14="http://schemas.microsoft.com/office/powerpoint/2010/main" val="540581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284720-9919-4B44-BFA1-E23D4730C741}" type="datetime1">
              <a:rPr lang="en-CA" smtClean="0"/>
              <a:t>19/01/2015</a:t>
            </a:fld>
            <a:endParaRPr lang="en-CA"/>
          </a:p>
        </p:txBody>
      </p:sp>
      <p:sp>
        <p:nvSpPr>
          <p:cNvPr id="5" name="Footer Placeholder 4"/>
          <p:cNvSpPr>
            <a:spLocks noGrp="1"/>
          </p:cNvSpPr>
          <p:nvPr>
            <p:ph type="ftr" sz="quarter" idx="11"/>
          </p:nvPr>
        </p:nvSpPr>
        <p:spPr/>
        <p:txBody>
          <a:bodyPr/>
          <a:lstStyle/>
          <a:p>
            <a:r>
              <a:rPr lang="en-CA" smtClean="0"/>
              <a:t>Mechanical Kits Ltd.</a:t>
            </a:r>
            <a:endParaRPr lang="en-CA"/>
          </a:p>
        </p:txBody>
      </p:sp>
      <p:sp>
        <p:nvSpPr>
          <p:cNvPr id="6" name="Slide Number Placeholder 5"/>
          <p:cNvSpPr>
            <a:spLocks noGrp="1"/>
          </p:cNvSpPr>
          <p:nvPr>
            <p:ph type="sldNum" sz="quarter" idx="12"/>
          </p:nvPr>
        </p:nvSpPr>
        <p:spPr/>
        <p:txBody>
          <a:bodyPr/>
          <a:lstStyle/>
          <a:p>
            <a:fld id="{43E156C3-E84A-4A80-8D65-C1302D2B3DC5}" type="slidenum">
              <a:rPr lang="en-CA" smtClean="0"/>
              <a:t>‹#›</a:t>
            </a:fld>
            <a:endParaRPr lang="en-CA"/>
          </a:p>
        </p:txBody>
      </p:sp>
    </p:spTree>
    <p:extLst>
      <p:ext uri="{BB962C8B-B14F-4D97-AF65-F5344CB8AC3E}">
        <p14:creationId xmlns:p14="http://schemas.microsoft.com/office/powerpoint/2010/main" val="1535698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985FB0C-193C-432C-8391-335BA8C4468C}" type="datetime1">
              <a:rPr lang="en-CA" smtClean="0"/>
              <a:t>19/01/2015</a:t>
            </a:fld>
            <a:endParaRPr lang="en-CA"/>
          </a:p>
        </p:txBody>
      </p:sp>
      <p:sp>
        <p:nvSpPr>
          <p:cNvPr id="6" name="Footer Placeholder 5"/>
          <p:cNvSpPr>
            <a:spLocks noGrp="1"/>
          </p:cNvSpPr>
          <p:nvPr>
            <p:ph type="ftr" sz="quarter" idx="11"/>
          </p:nvPr>
        </p:nvSpPr>
        <p:spPr/>
        <p:txBody>
          <a:bodyPr/>
          <a:lstStyle/>
          <a:p>
            <a:r>
              <a:rPr lang="en-CA" smtClean="0"/>
              <a:t>Mechanical Kits Ltd.</a:t>
            </a:r>
            <a:endParaRPr lang="en-CA"/>
          </a:p>
        </p:txBody>
      </p:sp>
      <p:sp>
        <p:nvSpPr>
          <p:cNvPr id="7" name="Slide Number Placeholder 6"/>
          <p:cNvSpPr>
            <a:spLocks noGrp="1"/>
          </p:cNvSpPr>
          <p:nvPr>
            <p:ph type="sldNum" sz="quarter" idx="12"/>
          </p:nvPr>
        </p:nvSpPr>
        <p:spPr/>
        <p:txBody>
          <a:bodyPr/>
          <a:lstStyle/>
          <a:p>
            <a:fld id="{43E156C3-E84A-4A80-8D65-C1302D2B3DC5}" type="slidenum">
              <a:rPr lang="en-CA" smtClean="0"/>
              <a:t>‹#›</a:t>
            </a:fld>
            <a:endParaRPr lang="en-CA"/>
          </a:p>
        </p:txBody>
      </p:sp>
    </p:spTree>
    <p:extLst>
      <p:ext uri="{BB962C8B-B14F-4D97-AF65-F5344CB8AC3E}">
        <p14:creationId xmlns:p14="http://schemas.microsoft.com/office/powerpoint/2010/main" val="3613643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72BE8AD7-E8B1-4FD3-8079-AE1F3CE8AEB2}" type="datetime1">
              <a:rPr lang="en-CA" smtClean="0"/>
              <a:t>19/01/2015</a:t>
            </a:fld>
            <a:endParaRPr lang="en-CA"/>
          </a:p>
        </p:txBody>
      </p:sp>
      <p:sp>
        <p:nvSpPr>
          <p:cNvPr id="8" name="Footer Placeholder 7"/>
          <p:cNvSpPr>
            <a:spLocks noGrp="1"/>
          </p:cNvSpPr>
          <p:nvPr>
            <p:ph type="ftr" sz="quarter" idx="11"/>
          </p:nvPr>
        </p:nvSpPr>
        <p:spPr/>
        <p:txBody>
          <a:bodyPr/>
          <a:lstStyle/>
          <a:p>
            <a:r>
              <a:rPr lang="en-CA" smtClean="0"/>
              <a:t>Mechanical Kits Ltd.</a:t>
            </a:r>
            <a:endParaRPr lang="en-CA"/>
          </a:p>
        </p:txBody>
      </p:sp>
      <p:sp>
        <p:nvSpPr>
          <p:cNvPr id="9" name="Slide Number Placeholder 8"/>
          <p:cNvSpPr>
            <a:spLocks noGrp="1"/>
          </p:cNvSpPr>
          <p:nvPr>
            <p:ph type="sldNum" sz="quarter" idx="12"/>
          </p:nvPr>
        </p:nvSpPr>
        <p:spPr/>
        <p:txBody>
          <a:bodyPr/>
          <a:lstStyle/>
          <a:p>
            <a:fld id="{43E156C3-E84A-4A80-8D65-C1302D2B3DC5}" type="slidenum">
              <a:rPr lang="en-CA" smtClean="0"/>
              <a:t>‹#›</a:t>
            </a:fld>
            <a:endParaRPr lang="en-CA"/>
          </a:p>
        </p:txBody>
      </p:sp>
    </p:spTree>
    <p:extLst>
      <p:ext uri="{BB962C8B-B14F-4D97-AF65-F5344CB8AC3E}">
        <p14:creationId xmlns:p14="http://schemas.microsoft.com/office/powerpoint/2010/main" val="4261708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12CFB244-B8EB-4C44-BF20-78116C48004D}" type="datetime1">
              <a:rPr lang="en-CA" smtClean="0"/>
              <a:t>19/01/2015</a:t>
            </a:fld>
            <a:endParaRPr lang="en-CA"/>
          </a:p>
        </p:txBody>
      </p:sp>
      <p:sp>
        <p:nvSpPr>
          <p:cNvPr id="4" name="Footer Placeholder 3"/>
          <p:cNvSpPr>
            <a:spLocks noGrp="1"/>
          </p:cNvSpPr>
          <p:nvPr>
            <p:ph type="ftr" sz="quarter" idx="11"/>
          </p:nvPr>
        </p:nvSpPr>
        <p:spPr/>
        <p:txBody>
          <a:bodyPr/>
          <a:lstStyle/>
          <a:p>
            <a:r>
              <a:rPr lang="en-CA" smtClean="0"/>
              <a:t>Mechanical Kits Ltd.</a:t>
            </a:r>
            <a:endParaRPr lang="en-CA"/>
          </a:p>
        </p:txBody>
      </p:sp>
      <p:sp>
        <p:nvSpPr>
          <p:cNvPr id="5" name="Slide Number Placeholder 4"/>
          <p:cNvSpPr>
            <a:spLocks noGrp="1"/>
          </p:cNvSpPr>
          <p:nvPr>
            <p:ph type="sldNum" sz="quarter" idx="12"/>
          </p:nvPr>
        </p:nvSpPr>
        <p:spPr/>
        <p:txBody>
          <a:bodyPr/>
          <a:lstStyle/>
          <a:p>
            <a:fld id="{43E156C3-E84A-4A80-8D65-C1302D2B3DC5}" type="slidenum">
              <a:rPr lang="en-CA" smtClean="0"/>
              <a:t>‹#›</a:t>
            </a:fld>
            <a:endParaRPr lang="en-CA"/>
          </a:p>
        </p:txBody>
      </p:sp>
    </p:spTree>
    <p:extLst>
      <p:ext uri="{BB962C8B-B14F-4D97-AF65-F5344CB8AC3E}">
        <p14:creationId xmlns:p14="http://schemas.microsoft.com/office/powerpoint/2010/main" val="185302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147F3-7A6A-42B3-B795-C254C4CEA9C5}" type="datetime1">
              <a:rPr lang="en-CA" smtClean="0"/>
              <a:t>19/01/2015</a:t>
            </a:fld>
            <a:endParaRPr lang="en-CA"/>
          </a:p>
        </p:txBody>
      </p:sp>
      <p:sp>
        <p:nvSpPr>
          <p:cNvPr id="3" name="Footer Placeholder 2"/>
          <p:cNvSpPr>
            <a:spLocks noGrp="1"/>
          </p:cNvSpPr>
          <p:nvPr>
            <p:ph type="ftr" sz="quarter" idx="11"/>
          </p:nvPr>
        </p:nvSpPr>
        <p:spPr/>
        <p:txBody>
          <a:bodyPr/>
          <a:lstStyle/>
          <a:p>
            <a:r>
              <a:rPr lang="en-CA" smtClean="0"/>
              <a:t>Mechanical Kits Ltd.</a:t>
            </a:r>
            <a:endParaRPr lang="en-CA"/>
          </a:p>
        </p:txBody>
      </p:sp>
      <p:sp>
        <p:nvSpPr>
          <p:cNvPr id="4" name="Slide Number Placeholder 3"/>
          <p:cNvSpPr>
            <a:spLocks noGrp="1"/>
          </p:cNvSpPr>
          <p:nvPr>
            <p:ph type="sldNum" sz="quarter" idx="12"/>
          </p:nvPr>
        </p:nvSpPr>
        <p:spPr/>
        <p:txBody>
          <a:bodyPr/>
          <a:lstStyle/>
          <a:p>
            <a:fld id="{43E156C3-E84A-4A80-8D65-C1302D2B3DC5}" type="slidenum">
              <a:rPr lang="en-CA" smtClean="0"/>
              <a:t>‹#›</a:t>
            </a:fld>
            <a:endParaRPr lang="en-CA"/>
          </a:p>
        </p:txBody>
      </p:sp>
    </p:spTree>
    <p:extLst>
      <p:ext uri="{BB962C8B-B14F-4D97-AF65-F5344CB8AC3E}">
        <p14:creationId xmlns:p14="http://schemas.microsoft.com/office/powerpoint/2010/main" val="621428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F26286-9CA7-4575-8424-8CBDF36BF1D3}" type="datetime1">
              <a:rPr lang="en-CA" smtClean="0"/>
              <a:t>19/01/2015</a:t>
            </a:fld>
            <a:endParaRPr lang="en-CA"/>
          </a:p>
        </p:txBody>
      </p:sp>
      <p:sp>
        <p:nvSpPr>
          <p:cNvPr id="6" name="Footer Placeholder 5"/>
          <p:cNvSpPr>
            <a:spLocks noGrp="1"/>
          </p:cNvSpPr>
          <p:nvPr>
            <p:ph type="ftr" sz="quarter" idx="11"/>
          </p:nvPr>
        </p:nvSpPr>
        <p:spPr/>
        <p:txBody>
          <a:bodyPr/>
          <a:lstStyle/>
          <a:p>
            <a:r>
              <a:rPr lang="en-CA" smtClean="0"/>
              <a:t>Mechanical Kits Ltd.</a:t>
            </a:r>
            <a:endParaRPr lang="en-CA"/>
          </a:p>
        </p:txBody>
      </p:sp>
      <p:sp>
        <p:nvSpPr>
          <p:cNvPr id="7" name="Slide Number Placeholder 6"/>
          <p:cNvSpPr>
            <a:spLocks noGrp="1"/>
          </p:cNvSpPr>
          <p:nvPr>
            <p:ph type="sldNum" sz="quarter" idx="12"/>
          </p:nvPr>
        </p:nvSpPr>
        <p:spPr/>
        <p:txBody>
          <a:bodyPr/>
          <a:lstStyle/>
          <a:p>
            <a:fld id="{43E156C3-E84A-4A80-8D65-C1302D2B3DC5}" type="slidenum">
              <a:rPr lang="en-CA" smtClean="0"/>
              <a:t>‹#›</a:t>
            </a:fld>
            <a:endParaRPr lang="en-CA"/>
          </a:p>
        </p:txBody>
      </p:sp>
    </p:spTree>
    <p:extLst>
      <p:ext uri="{BB962C8B-B14F-4D97-AF65-F5344CB8AC3E}">
        <p14:creationId xmlns:p14="http://schemas.microsoft.com/office/powerpoint/2010/main" val="2012897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1D4690-5C52-4CF7-9C73-AE4A2E892240}" type="datetime1">
              <a:rPr lang="en-CA" smtClean="0"/>
              <a:t>19/01/2015</a:t>
            </a:fld>
            <a:endParaRPr lang="en-CA"/>
          </a:p>
        </p:txBody>
      </p:sp>
      <p:sp>
        <p:nvSpPr>
          <p:cNvPr id="6" name="Footer Placeholder 5"/>
          <p:cNvSpPr>
            <a:spLocks noGrp="1"/>
          </p:cNvSpPr>
          <p:nvPr>
            <p:ph type="ftr" sz="quarter" idx="11"/>
          </p:nvPr>
        </p:nvSpPr>
        <p:spPr/>
        <p:txBody>
          <a:bodyPr/>
          <a:lstStyle/>
          <a:p>
            <a:r>
              <a:rPr lang="en-CA" smtClean="0"/>
              <a:t>Mechanical Kits Ltd.</a:t>
            </a:r>
            <a:endParaRPr lang="en-CA"/>
          </a:p>
        </p:txBody>
      </p:sp>
      <p:sp>
        <p:nvSpPr>
          <p:cNvPr id="7" name="Slide Number Placeholder 6"/>
          <p:cNvSpPr>
            <a:spLocks noGrp="1"/>
          </p:cNvSpPr>
          <p:nvPr>
            <p:ph type="sldNum" sz="quarter" idx="12"/>
          </p:nvPr>
        </p:nvSpPr>
        <p:spPr/>
        <p:txBody>
          <a:bodyPr/>
          <a:lstStyle/>
          <a:p>
            <a:fld id="{43E156C3-E84A-4A80-8D65-C1302D2B3DC5}" type="slidenum">
              <a:rPr lang="en-CA" smtClean="0"/>
              <a:t>‹#›</a:t>
            </a:fld>
            <a:endParaRPr lang="en-CA"/>
          </a:p>
        </p:txBody>
      </p:sp>
    </p:spTree>
    <p:extLst>
      <p:ext uri="{BB962C8B-B14F-4D97-AF65-F5344CB8AC3E}">
        <p14:creationId xmlns:p14="http://schemas.microsoft.com/office/powerpoint/2010/main" val="56682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1F05C9-01B0-41D2-B7F8-CDE10F4689D5}" type="datetime1">
              <a:rPr lang="en-CA" smtClean="0"/>
              <a:t>19/01/2015</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CA" smtClean="0"/>
              <a:t>Mechanical Kits Ltd.</a:t>
            </a:r>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E156C3-E84A-4A80-8D65-C1302D2B3DC5}" type="slidenum">
              <a:rPr lang="en-CA" smtClean="0"/>
              <a:t>‹#›</a:t>
            </a:fld>
            <a:endParaRPr lang="en-CA"/>
          </a:p>
        </p:txBody>
      </p:sp>
    </p:spTree>
    <p:extLst>
      <p:ext uri="{BB962C8B-B14F-4D97-AF65-F5344CB8AC3E}">
        <p14:creationId xmlns:p14="http://schemas.microsoft.com/office/powerpoint/2010/main" val="37413135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CA" sz="3600" dirty="0" smtClean="0">
                <a:latin typeface="Times New Roman" panose="02020603050405020304" pitchFamily="18" charset="0"/>
                <a:cs typeface="Times New Roman" panose="02020603050405020304" pitchFamily="18" charset="0"/>
              </a:rPr>
              <a:t>Classroom Activity – Fluid Power</a:t>
            </a:r>
            <a:endParaRPr lang="en-CA" sz="3600"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p:txBody>
          <a:bodyPr>
            <a:normAutofit lnSpcReduction="10000"/>
          </a:bodyPr>
          <a:lstStyle/>
          <a:p>
            <a:r>
              <a:rPr lang="en-CA" sz="2800" dirty="0" smtClean="0">
                <a:latin typeface="Times New Roman" panose="02020603050405020304" pitchFamily="18" charset="0"/>
                <a:cs typeface="Times New Roman" panose="02020603050405020304" pitchFamily="18" charset="0"/>
              </a:rPr>
              <a:t>Introduction to the History of Fluid Power</a:t>
            </a:r>
          </a:p>
          <a:p>
            <a:r>
              <a:rPr lang="en-CA" sz="2800" dirty="0" smtClean="0">
                <a:latin typeface="Times New Roman" panose="02020603050405020304" pitchFamily="18" charset="0"/>
                <a:cs typeface="Times New Roman" panose="02020603050405020304" pitchFamily="18" charset="0"/>
              </a:rPr>
              <a:t>Compressibility of Fluids</a:t>
            </a:r>
          </a:p>
          <a:p>
            <a:r>
              <a:rPr lang="en-CA" sz="2800" dirty="0" smtClean="0">
                <a:latin typeface="Times New Roman" panose="02020603050405020304" pitchFamily="18" charset="0"/>
                <a:cs typeface="Times New Roman" panose="02020603050405020304" pitchFamily="18" charset="0"/>
              </a:rPr>
              <a:t>Pascal’s Law</a:t>
            </a:r>
          </a:p>
          <a:p>
            <a:r>
              <a:rPr lang="en-CA" sz="2800" dirty="0" smtClean="0">
                <a:latin typeface="Times New Roman" panose="02020603050405020304" pitchFamily="18" charset="0"/>
                <a:cs typeface="Times New Roman" panose="02020603050405020304" pitchFamily="18" charset="0"/>
              </a:rPr>
              <a:t>Relationship of Force, Pressure &amp; Area</a:t>
            </a:r>
          </a:p>
          <a:p>
            <a:r>
              <a:rPr lang="en-CA" sz="2800" dirty="0" smtClean="0">
                <a:latin typeface="Times New Roman" panose="02020603050405020304" pitchFamily="18" charset="0"/>
                <a:cs typeface="Times New Roman" panose="02020603050405020304" pitchFamily="18" charset="0"/>
              </a:rPr>
              <a:t>Solving a problem involving Force, Pressure &amp; Area</a:t>
            </a:r>
          </a:p>
          <a:p>
            <a:r>
              <a:rPr lang="en-CA" sz="2800" dirty="0" smtClean="0">
                <a:latin typeface="Times New Roman" panose="02020603050405020304" pitchFamily="18" charset="0"/>
                <a:cs typeface="Times New Roman" panose="02020603050405020304" pitchFamily="18" charset="0"/>
              </a:rPr>
              <a:t>Exploring a fluidic system</a:t>
            </a:r>
          </a:p>
          <a:p>
            <a:r>
              <a:rPr lang="en-CA" sz="2800" dirty="0" smtClean="0">
                <a:latin typeface="Times New Roman" panose="02020603050405020304" pitchFamily="18" charset="0"/>
                <a:cs typeface="Times New Roman" panose="02020603050405020304" pitchFamily="18" charset="0"/>
              </a:rPr>
              <a:t>Building Activity – Up &amp; Over model</a:t>
            </a:r>
          </a:p>
          <a:p>
            <a:r>
              <a:rPr lang="en-CA" sz="2800" dirty="0" smtClean="0">
                <a:latin typeface="Times New Roman" panose="02020603050405020304" pitchFamily="18" charset="0"/>
                <a:cs typeface="Times New Roman" panose="02020603050405020304" pitchFamily="18" charset="0"/>
              </a:rPr>
              <a:t>Classes of Levers</a:t>
            </a:r>
          </a:p>
          <a:p>
            <a:r>
              <a:rPr lang="en-CA" sz="2800" dirty="0" smtClean="0">
                <a:latin typeface="Times New Roman" panose="02020603050405020304" pitchFamily="18" charset="0"/>
                <a:cs typeface="Times New Roman" panose="02020603050405020304" pitchFamily="18" charset="0"/>
              </a:rPr>
              <a:t>Analysing a Fluid Power System</a:t>
            </a:r>
          </a:p>
          <a:p>
            <a:endParaRPr lang="en-CA" sz="2800" dirty="0" smtClean="0">
              <a:latin typeface="Times New Roman" panose="02020603050405020304" pitchFamily="18" charset="0"/>
              <a:cs typeface="Times New Roman" panose="02020603050405020304" pitchFamily="18" charset="0"/>
            </a:endParaRPr>
          </a:p>
          <a:p>
            <a:endParaRPr lang="en-CA" sz="2800" dirty="0">
              <a:latin typeface="Times New Roman" panose="02020603050405020304" pitchFamily="18" charset="0"/>
              <a:cs typeface="Times New Roman" panose="02020603050405020304" pitchFamily="18" charset="0"/>
            </a:endParaRPr>
          </a:p>
        </p:txBody>
      </p:sp>
      <p:sp>
        <p:nvSpPr>
          <p:cNvPr id="6" name="Footer Placeholder 5"/>
          <p:cNvSpPr>
            <a:spLocks noGrp="1"/>
          </p:cNvSpPr>
          <p:nvPr>
            <p:ph type="ftr" sz="quarter" idx="11"/>
          </p:nvPr>
        </p:nvSpPr>
        <p:spPr/>
        <p:txBody>
          <a:bodyPr/>
          <a:lstStyle/>
          <a:p>
            <a:r>
              <a:rPr lang="en-CA" smtClean="0"/>
              <a:t>Mechanical Kits Ltd.</a:t>
            </a:r>
            <a:endParaRPr lang="en-CA"/>
          </a:p>
        </p:txBody>
      </p:sp>
    </p:spTree>
    <p:extLst>
      <p:ext uri="{BB962C8B-B14F-4D97-AF65-F5344CB8AC3E}">
        <p14:creationId xmlns:p14="http://schemas.microsoft.com/office/powerpoint/2010/main" val="15249287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sz="3600" dirty="0" smtClean="0">
                <a:latin typeface="Times New Roman" panose="02020603050405020304" pitchFamily="18" charset="0"/>
                <a:cs typeface="Times New Roman" panose="02020603050405020304" pitchFamily="18" charset="0"/>
              </a:rPr>
              <a:t>Solving a problem involving </a:t>
            </a:r>
            <a:br>
              <a:rPr lang="en-CA" sz="3600" dirty="0" smtClean="0">
                <a:latin typeface="Times New Roman" panose="02020603050405020304" pitchFamily="18" charset="0"/>
                <a:cs typeface="Times New Roman" panose="02020603050405020304" pitchFamily="18" charset="0"/>
              </a:rPr>
            </a:br>
            <a:r>
              <a:rPr lang="en-CA" sz="3600" dirty="0" smtClean="0">
                <a:latin typeface="Times New Roman" panose="02020603050405020304" pitchFamily="18" charset="0"/>
                <a:cs typeface="Times New Roman" panose="02020603050405020304" pitchFamily="18" charset="0"/>
              </a:rPr>
              <a:t>Force, Pressure &amp; Area</a:t>
            </a:r>
            <a:endParaRPr lang="en-CA" sz="3600" dirty="0"/>
          </a:p>
        </p:txBody>
      </p:sp>
      <p:sp>
        <p:nvSpPr>
          <p:cNvPr id="3" name="Content Placeholder 2"/>
          <p:cNvSpPr>
            <a:spLocks noGrp="1"/>
          </p:cNvSpPr>
          <p:nvPr>
            <p:ph idx="1"/>
          </p:nvPr>
        </p:nvSpPr>
        <p:spPr/>
        <p:txBody>
          <a:bodyPr>
            <a:normAutofit/>
          </a:bodyPr>
          <a:lstStyle/>
          <a:p>
            <a:pPr marL="0" indent="0">
              <a:buNone/>
            </a:pPr>
            <a:r>
              <a:rPr lang="en-CA" sz="2000" dirty="0" smtClean="0">
                <a:latin typeface="Times New Roman" panose="02020603050405020304" pitchFamily="18" charset="0"/>
                <a:cs typeface="Times New Roman" panose="02020603050405020304" pitchFamily="18" charset="0"/>
              </a:rPr>
              <a:t>In the last system – a 30 ml. piston connected to a 60ml. piston – the pressure of the fluid in the pistons is the same (Pascal’s Law)</a:t>
            </a:r>
          </a:p>
          <a:p>
            <a:pPr marL="0" indent="0">
              <a:buNone/>
            </a:pPr>
            <a:endParaRPr lang="en-CA" sz="2000" dirty="0" smtClean="0">
              <a:latin typeface="Times New Roman" panose="02020603050405020304" pitchFamily="18" charset="0"/>
              <a:cs typeface="Times New Roman" panose="02020603050405020304" pitchFamily="18" charset="0"/>
            </a:endParaRPr>
          </a:p>
          <a:p>
            <a:pPr marL="0" indent="0">
              <a:buNone/>
            </a:pPr>
            <a:r>
              <a:rPr lang="en-CA" sz="2000" dirty="0" smtClean="0">
                <a:latin typeface="Times New Roman" panose="02020603050405020304" pitchFamily="18" charset="0"/>
                <a:cs typeface="Times New Roman" panose="02020603050405020304" pitchFamily="18" charset="0"/>
              </a:rPr>
              <a:t>However, the diameter of the 30ml. piston is 1” and of the 60ml. is 1¼”</a:t>
            </a:r>
          </a:p>
          <a:p>
            <a:pPr marL="0" indent="0">
              <a:buNone/>
            </a:pPr>
            <a:endParaRPr lang="en-CA" sz="2000" dirty="0" smtClean="0">
              <a:latin typeface="Times New Roman" panose="02020603050405020304" pitchFamily="18" charset="0"/>
              <a:cs typeface="Times New Roman" panose="02020603050405020304" pitchFamily="18" charset="0"/>
            </a:endParaRPr>
          </a:p>
          <a:p>
            <a:pPr marL="0" indent="0">
              <a:buNone/>
            </a:pPr>
            <a:r>
              <a:rPr lang="en-CA" sz="2000" dirty="0" smtClean="0">
                <a:latin typeface="Times New Roman" panose="02020603050405020304" pitchFamily="18" charset="0"/>
                <a:cs typeface="Times New Roman" panose="02020603050405020304" pitchFamily="18" charset="0"/>
              </a:rPr>
              <a:t>Estimate the mechanical advantage of using the larger piston by feeling the forces involved</a:t>
            </a:r>
          </a:p>
          <a:p>
            <a:pPr marL="0" indent="0">
              <a:buNone/>
            </a:pPr>
            <a:endParaRPr lang="en-CA" sz="2000" dirty="0">
              <a:latin typeface="Times New Roman" panose="02020603050405020304" pitchFamily="18" charset="0"/>
              <a:cs typeface="Times New Roman" panose="02020603050405020304" pitchFamily="18" charset="0"/>
            </a:endParaRPr>
          </a:p>
          <a:p>
            <a:pPr marL="0" indent="0">
              <a:buNone/>
            </a:pPr>
            <a:r>
              <a:rPr lang="en-CA" sz="2000" dirty="0" smtClean="0">
                <a:latin typeface="Times New Roman" panose="02020603050405020304" pitchFamily="18" charset="0"/>
                <a:cs typeface="Times New Roman" panose="02020603050405020304" pitchFamily="18" charset="0"/>
              </a:rPr>
              <a:t>Calculate the difference between the forces acting in and on the plunger of each piston?</a:t>
            </a:r>
          </a:p>
          <a:p>
            <a:pPr marL="0" indent="0">
              <a:buNone/>
            </a:pPr>
            <a:endParaRPr lang="en-CA" sz="2000" dirty="0"/>
          </a:p>
        </p:txBody>
      </p:sp>
      <p:sp>
        <p:nvSpPr>
          <p:cNvPr id="4" name="Footer Placeholder 3"/>
          <p:cNvSpPr>
            <a:spLocks noGrp="1"/>
          </p:cNvSpPr>
          <p:nvPr>
            <p:ph type="ftr" sz="quarter" idx="11"/>
          </p:nvPr>
        </p:nvSpPr>
        <p:spPr/>
        <p:txBody>
          <a:bodyPr/>
          <a:lstStyle/>
          <a:p>
            <a:r>
              <a:rPr lang="en-CA" smtClean="0"/>
              <a:t>Mechanical Kits Ltd.</a:t>
            </a:r>
            <a:endParaRPr lang="en-CA"/>
          </a:p>
        </p:txBody>
      </p:sp>
    </p:spTree>
    <p:extLst>
      <p:ext uri="{BB962C8B-B14F-4D97-AF65-F5344CB8AC3E}">
        <p14:creationId xmlns:p14="http://schemas.microsoft.com/office/powerpoint/2010/main" val="468293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latin typeface="Times New Roman" panose="02020603050405020304" pitchFamily="18" charset="0"/>
                <a:cs typeface="Times New Roman" panose="02020603050405020304" pitchFamily="18" charset="0"/>
              </a:rPr>
              <a:t>Exploring a fluidic system</a:t>
            </a:r>
            <a:endParaRPr lang="en-CA" sz="3600" dirty="0"/>
          </a:p>
        </p:txBody>
      </p:sp>
      <p:sp>
        <p:nvSpPr>
          <p:cNvPr id="3" name="Content Placeholder 2"/>
          <p:cNvSpPr>
            <a:spLocks noGrp="1"/>
          </p:cNvSpPr>
          <p:nvPr>
            <p:ph idx="1"/>
          </p:nvPr>
        </p:nvSpPr>
        <p:spPr>
          <a:xfrm>
            <a:off x="457200" y="1600200"/>
            <a:ext cx="4114800" cy="4525963"/>
          </a:xfrm>
        </p:spPr>
        <p:txBody>
          <a:bodyPr>
            <a:normAutofit/>
          </a:bodyPr>
          <a:lstStyle/>
          <a:p>
            <a:pPr marL="0" indent="0">
              <a:buNone/>
            </a:pPr>
            <a:r>
              <a:rPr lang="en-CA" sz="2000" dirty="0" smtClean="0">
                <a:latin typeface="Times New Roman" panose="02020603050405020304" pitchFamily="18" charset="0"/>
                <a:cs typeface="Times New Roman" panose="02020603050405020304" pitchFamily="18" charset="0"/>
              </a:rPr>
              <a:t>Using all pistons, tubing and the “T” connector form this system</a:t>
            </a:r>
          </a:p>
          <a:p>
            <a:pPr marL="0" indent="0">
              <a:buNone/>
            </a:pPr>
            <a:endParaRPr lang="en-CA" sz="2000" dirty="0" smtClean="0">
              <a:latin typeface="Times New Roman" panose="02020603050405020304" pitchFamily="18" charset="0"/>
              <a:cs typeface="Times New Roman" panose="02020603050405020304" pitchFamily="18" charset="0"/>
            </a:endParaRPr>
          </a:p>
          <a:p>
            <a:pPr marL="0" indent="0">
              <a:buNone/>
            </a:pPr>
            <a:r>
              <a:rPr lang="en-CA" sz="2000" dirty="0" smtClean="0">
                <a:latin typeface="Times New Roman" panose="02020603050405020304" pitchFamily="18" charset="0"/>
                <a:cs typeface="Times New Roman" panose="02020603050405020304" pitchFamily="18" charset="0"/>
              </a:rPr>
              <a:t>What will happen when the plunger of the 30ml. piston is pushed in?</a:t>
            </a:r>
          </a:p>
          <a:p>
            <a:pPr marL="0" indent="0">
              <a:buNone/>
            </a:pPr>
            <a:r>
              <a:rPr lang="en-CA" sz="2000" dirty="0" smtClean="0">
                <a:latin typeface="Times New Roman" panose="02020603050405020304" pitchFamily="18" charset="0"/>
                <a:cs typeface="Times New Roman" panose="02020603050405020304" pitchFamily="18" charset="0"/>
              </a:rPr>
              <a:t>Explore the system and explain the movement of the plungers using what you know about force, pressure and area.</a:t>
            </a:r>
          </a:p>
          <a:p>
            <a:pPr marL="0" indent="0">
              <a:buNone/>
            </a:pPr>
            <a:r>
              <a:rPr lang="en-CA" sz="2000" dirty="0" smtClean="0">
                <a:latin typeface="Times New Roman" panose="02020603050405020304" pitchFamily="18" charset="0"/>
                <a:cs typeface="Times New Roman" panose="02020603050405020304" pitchFamily="18" charset="0"/>
              </a:rPr>
              <a:t>Why does the smallest piston not move in and out as far as you might expect?</a:t>
            </a:r>
          </a:p>
          <a:p>
            <a:pPr marL="0" indent="0">
              <a:buNone/>
            </a:pPr>
            <a:endParaRPr lang="en-CA" sz="2000" dirty="0"/>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432300" y="1371600"/>
            <a:ext cx="4364323" cy="4876800"/>
          </a:xfrm>
          <a:prstGeom prst="rect">
            <a:avLst/>
          </a:prstGeom>
        </p:spPr>
      </p:pic>
      <p:sp>
        <p:nvSpPr>
          <p:cNvPr id="5" name="Footer Placeholder 4"/>
          <p:cNvSpPr>
            <a:spLocks noGrp="1"/>
          </p:cNvSpPr>
          <p:nvPr>
            <p:ph type="ftr" sz="quarter" idx="11"/>
          </p:nvPr>
        </p:nvSpPr>
        <p:spPr/>
        <p:txBody>
          <a:bodyPr/>
          <a:lstStyle/>
          <a:p>
            <a:r>
              <a:rPr lang="en-CA" smtClean="0"/>
              <a:t>Mechanical Kits Ltd.</a:t>
            </a:r>
            <a:endParaRPr lang="en-CA"/>
          </a:p>
        </p:txBody>
      </p:sp>
    </p:spTree>
    <p:extLst>
      <p:ext uri="{BB962C8B-B14F-4D97-AF65-F5344CB8AC3E}">
        <p14:creationId xmlns:p14="http://schemas.microsoft.com/office/powerpoint/2010/main" val="2719678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latin typeface="Times New Roman" panose="02020603050405020304" pitchFamily="18" charset="0"/>
                <a:cs typeface="Times New Roman" panose="02020603050405020304" pitchFamily="18" charset="0"/>
              </a:rPr>
              <a:t>Building Activity – Up &amp; Over model</a:t>
            </a:r>
            <a:endParaRPr lang="en-CA" sz="3600" dirty="0"/>
          </a:p>
        </p:txBody>
      </p:sp>
      <p:sp>
        <p:nvSpPr>
          <p:cNvPr id="3" name="Content Placeholder 2"/>
          <p:cNvSpPr>
            <a:spLocks noGrp="1"/>
          </p:cNvSpPr>
          <p:nvPr>
            <p:ph idx="1"/>
          </p:nvPr>
        </p:nvSpPr>
        <p:spPr>
          <a:xfrm>
            <a:off x="457200" y="1600200"/>
            <a:ext cx="4114800" cy="4525963"/>
          </a:xfrm>
        </p:spPr>
        <p:txBody>
          <a:bodyPr>
            <a:normAutofit/>
          </a:bodyPr>
          <a:lstStyle/>
          <a:p>
            <a:pPr marL="0" indent="0">
              <a:buNone/>
            </a:pPr>
            <a:r>
              <a:rPr lang="en-CA" sz="2000" dirty="0" smtClean="0">
                <a:latin typeface="Times New Roman" panose="02020603050405020304" pitchFamily="18" charset="0"/>
                <a:cs typeface="Times New Roman" panose="02020603050405020304" pitchFamily="18" charset="0"/>
              </a:rPr>
              <a:t>Machines that use fluid power actuate devices using levers (and other mechanical arrangements) to provide the desired result</a:t>
            </a:r>
          </a:p>
          <a:p>
            <a:pPr marL="0" indent="0">
              <a:buNone/>
            </a:pPr>
            <a:endParaRPr lang="en-CA" sz="2000" dirty="0" smtClean="0">
              <a:latin typeface="Times New Roman" panose="02020603050405020304" pitchFamily="18" charset="0"/>
              <a:cs typeface="Times New Roman" panose="02020603050405020304" pitchFamily="18" charset="0"/>
            </a:endParaRPr>
          </a:p>
          <a:p>
            <a:pPr marL="0" indent="0">
              <a:buNone/>
            </a:pPr>
            <a:r>
              <a:rPr lang="en-CA" sz="2000" dirty="0" smtClean="0">
                <a:latin typeface="Times New Roman" panose="02020603050405020304" pitchFamily="18" charset="0"/>
                <a:cs typeface="Times New Roman" panose="02020603050405020304" pitchFamily="18" charset="0"/>
              </a:rPr>
              <a:t>In the model shown, the actuating piston drives a class 3 lever where the “effort” (the piston) is applied between the fulcrum and the “load” or “resistance” (the forks)</a:t>
            </a:r>
          </a:p>
          <a:p>
            <a:pPr marL="0" indent="0">
              <a:buNone/>
            </a:pPr>
            <a:r>
              <a:rPr lang="en-CA" sz="2000" dirty="0" smtClean="0">
                <a:latin typeface="Times New Roman" panose="02020603050405020304" pitchFamily="18" charset="0"/>
                <a:cs typeface="Times New Roman" panose="02020603050405020304" pitchFamily="18" charset="0"/>
              </a:rPr>
              <a:t>The position of actuating piston could be moved closer to the fulcrum to produce a different result</a:t>
            </a:r>
          </a:p>
          <a:p>
            <a:pPr marL="0" indent="0">
              <a:buNone/>
            </a:pPr>
            <a:endParaRPr lang="en-CA" sz="2000" dirty="0"/>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1752600"/>
            <a:ext cx="3405930" cy="441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pic>
      <p:sp>
        <p:nvSpPr>
          <p:cNvPr id="5" name="Footer Placeholder 4"/>
          <p:cNvSpPr>
            <a:spLocks noGrp="1"/>
          </p:cNvSpPr>
          <p:nvPr>
            <p:ph type="ftr" sz="quarter" idx="11"/>
          </p:nvPr>
        </p:nvSpPr>
        <p:spPr/>
        <p:txBody>
          <a:bodyPr/>
          <a:lstStyle/>
          <a:p>
            <a:r>
              <a:rPr lang="en-CA" smtClean="0"/>
              <a:t>Mechanical Kits Ltd.</a:t>
            </a:r>
            <a:endParaRPr lang="en-CA"/>
          </a:p>
        </p:txBody>
      </p:sp>
    </p:spTree>
    <p:extLst>
      <p:ext uri="{BB962C8B-B14F-4D97-AF65-F5344CB8AC3E}">
        <p14:creationId xmlns:p14="http://schemas.microsoft.com/office/powerpoint/2010/main" val="32339672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latin typeface="Times New Roman" panose="02020603050405020304" pitchFamily="18" charset="0"/>
                <a:cs typeface="Times New Roman" panose="02020603050405020304" pitchFamily="18" charset="0"/>
              </a:rPr>
              <a:t>Classes of Levers - 1</a:t>
            </a:r>
            <a:endParaRPr lang="en-CA" sz="3600" dirty="0"/>
          </a:p>
        </p:txBody>
      </p:sp>
      <p:sp>
        <p:nvSpPr>
          <p:cNvPr id="3" name="Content Placeholder 2"/>
          <p:cNvSpPr>
            <a:spLocks noGrp="1"/>
          </p:cNvSpPr>
          <p:nvPr>
            <p:ph idx="1"/>
          </p:nvPr>
        </p:nvSpPr>
        <p:spPr>
          <a:xfrm>
            <a:off x="457200" y="1600201"/>
            <a:ext cx="4114800" cy="2133600"/>
          </a:xfrm>
        </p:spPr>
        <p:txBody>
          <a:bodyPr/>
          <a:lstStyle/>
          <a:p>
            <a:pPr marL="0" indent="0">
              <a:buNone/>
            </a:pPr>
            <a:r>
              <a:rPr lang="en-US" sz="2000" dirty="0" smtClean="0">
                <a:latin typeface="Times New Roman" panose="02020603050405020304" pitchFamily="18" charset="0"/>
                <a:cs typeface="Times New Roman" panose="02020603050405020304" pitchFamily="18" charset="0"/>
              </a:rPr>
              <a:t>Class 1 Lever </a:t>
            </a:r>
          </a:p>
          <a:p>
            <a:pPr marL="0" indent="0">
              <a:buNone/>
            </a:pPr>
            <a:r>
              <a:rPr lang="en-US" sz="2000" dirty="0" smtClean="0">
                <a:latin typeface="Times New Roman" panose="02020603050405020304" pitchFamily="18" charset="0"/>
                <a:cs typeface="Times New Roman" panose="02020603050405020304" pitchFamily="18" charset="0"/>
              </a:rPr>
              <a:t>Fulcrum in the middle: the effort is applied on one side of the fulcrum and the resistance on the other side – e.g. a crowbar or a pair of scissors or a seesaw</a:t>
            </a:r>
            <a:endParaRPr lang="en-CA" sz="2000" dirty="0" smtClean="0">
              <a:latin typeface="Times New Roman" panose="02020603050405020304" pitchFamily="18" charset="0"/>
              <a:cs typeface="Times New Roman" panose="02020603050405020304" pitchFamily="18" charset="0"/>
            </a:endParaRPr>
          </a:p>
          <a:p>
            <a:endParaRPr lang="en-CA" dirty="0"/>
          </a:p>
        </p:txBody>
      </p:sp>
      <p:pic>
        <p:nvPicPr>
          <p:cNvPr id="4" name="Picture 3" descr="Class_1_Levers.jpg"/>
          <p:cNvPicPr/>
          <p:nvPr/>
        </p:nvPicPr>
        <p:blipFill>
          <a:blip r:embed="rId2" cstate="print"/>
          <a:stretch>
            <a:fillRect/>
          </a:stretch>
        </p:blipFill>
        <p:spPr>
          <a:xfrm>
            <a:off x="4813300" y="1600200"/>
            <a:ext cx="3581400" cy="2514600"/>
          </a:xfrm>
          <a:prstGeom prst="rect">
            <a:avLst/>
          </a:prstGeom>
        </p:spPr>
      </p:pic>
      <p:pic>
        <p:nvPicPr>
          <p:cNvPr id="5" name="Picture 4" descr="man-and-lever.jpg"/>
          <p:cNvPicPr/>
          <p:nvPr/>
        </p:nvPicPr>
        <p:blipFill>
          <a:blip r:embed="rId3" cstate="print"/>
          <a:stretch>
            <a:fillRect/>
          </a:stretch>
        </p:blipFill>
        <p:spPr>
          <a:xfrm>
            <a:off x="1828800" y="3733801"/>
            <a:ext cx="2819400" cy="2243136"/>
          </a:xfrm>
          <a:prstGeom prst="rect">
            <a:avLst/>
          </a:prstGeom>
        </p:spPr>
      </p:pic>
      <p:sp>
        <p:nvSpPr>
          <p:cNvPr id="6" name="Footer Placeholder 5"/>
          <p:cNvSpPr>
            <a:spLocks noGrp="1"/>
          </p:cNvSpPr>
          <p:nvPr>
            <p:ph type="ftr" sz="quarter" idx="11"/>
          </p:nvPr>
        </p:nvSpPr>
        <p:spPr/>
        <p:txBody>
          <a:bodyPr/>
          <a:lstStyle/>
          <a:p>
            <a:r>
              <a:rPr lang="en-CA" smtClean="0"/>
              <a:t>Mechanical Kits Ltd.</a:t>
            </a:r>
            <a:endParaRPr lang="en-CA"/>
          </a:p>
        </p:txBody>
      </p:sp>
    </p:spTree>
    <p:extLst>
      <p:ext uri="{BB962C8B-B14F-4D97-AF65-F5344CB8AC3E}">
        <p14:creationId xmlns:p14="http://schemas.microsoft.com/office/powerpoint/2010/main" val="37975447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latin typeface="Times New Roman" panose="02020603050405020304" pitchFamily="18" charset="0"/>
                <a:cs typeface="Times New Roman" panose="02020603050405020304" pitchFamily="18" charset="0"/>
              </a:rPr>
              <a:t>Classes of Levers - 2</a:t>
            </a:r>
            <a:endParaRPr lang="en-CA" sz="3600" dirty="0"/>
          </a:p>
        </p:txBody>
      </p:sp>
      <p:sp>
        <p:nvSpPr>
          <p:cNvPr id="3" name="Content Placeholder 2"/>
          <p:cNvSpPr>
            <a:spLocks noGrp="1"/>
          </p:cNvSpPr>
          <p:nvPr>
            <p:ph idx="1"/>
          </p:nvPr>
        </p:nvSpPr>
        <p:spPr>
          <a:xfrm>
            <a:off x="457200" y="1600201"/>
            <a:ext cx="4114800" cy="2286000"/>
          </a:xfrm>
        </p:spPr>
        <p:txBody>
          <a:bodyPr>
            <a:normAutofit/>
          </a:bodyPr>
          <a:lstStyle/>
          <a:p>
            <a:pPr marL="0" indent="0">
              <a:buNone/>
            </a:pPr>
            <a:r>
              <a:rPr lang="en-US" sz="2000" dirty="0" smtClean="0">
                <a:latin typeface="Times New Roman" panose="02020603050405020304" pitchFamily="18" charset="0"/>
                <a:cs typeface="Times New Roman" panose="02020603050405020304" pitchFamily="18" charset="0"/>
              </a:rPr>
              <a:t>Class 2 Lever </a:t>
            </a:r>
          </a:p>
          <a:p>
            <a:pPr marL="0" indent="0">
              <a:buNone/>
            </a:pPr>
            <a:r>
              <a:rPr lang="en-US" sz="2000" dirty="0" smtClean="0">
                <a:latin typeface="Times New Roman" panose="02020603050405020304" pitchFamily="18" charset="0"/>
                <a:cs typeface="Times New Roman" panose="02020603050405020304" pitchFamily="18" charset="0"/>
              </a:rPr>
              <a:t>Resistance in the middle: the effort is applied on one side of the resistance and the fulcrum is located on the other side – e.g. a wheelbarrow or the rotating base of the robotic arm</a:t>
            </a:r>
            <a:endParaRPr lang="en-CA" sz="2000" dirty="0">
              <a:latin typeface="Times New Roman" panose="02020603050405020304" pitchFamily="18" charset="0"/>
              <a:cs typeface="Times New Roman" panose="02020603050405020304" pitchFamily="18" charset="0"/>
            </a:endParaRPr>
          </a:p>
        </p:txBody>
      </p:sp>
      <p:pic>
        <p:nvPicPr>
          <p:cNvPr id="4" name="Picture 3" descr="Class_2_Levers.jpg"/>
          <p:cNvPicPr/>
          <p:nvPr/>
        </p:nvPicPr>
        <p:blipFill>
          <a:blip r:embed="rId2" cstate="print"/>
          <a:stretch>
            <a:fillRect/>
          </a:stretch>
        </p:blipFill>
        <p:spPr>
          <a:xfrm>
            <a:off x="4800600" y="1447800"/>
            <a:ext cx="3886200" cy="2552700"/>
          </a:xfrm>
          <a:prstGeom prst="rect">
            <a:avLst/>
          </a:prstGeom>
        </p:spPr>
      </p:pic>
      <p:pic>
        <p:nvPicPr>
          <p:cNvPr id="5" name="Picture 4" descr="Wheelbarrow.jpg"/>
          <p:cNvPicPr/>
          <p:nvPr/>
        </p:nvPicPr>
        <p:blipFill>
          <a:blip r:embed="rId3" cstate="print"/>
          <a:stretch>
            <a:fillRect/>
          </a:stretch>
        </p:blipFill>
        <p:spPr>
          <a:xfrm>
            <a:off x="1600200" y="3657600"/>
            <a:ext cx="2667000" cy="2514600"/>
          </a:xfrm>
          <a:prstGeom prst="rect">
            <a:avLst/>
          </a:prstGeom>
        </p:spPr>
      </p:pic>
      <p:sp>
        <p:nvSpPr>
          <p:cNvPr id="6" name="Footer Placeholder 5"/>
          <p:cNvSpPr>
            <a:spLocks noGrp="1"/>
          </p:cNvSpPr>
          <p:nvPr>
            <p:ph type="ftr" sz="quarter" idx="11"/>
          </p:nvPr>
        </p:nvSpPr>
        <p:spPr/>
        <p:txBody>
          <a:bodyPr/>
          <a:lstStyle/>
          <a:p>
            <a:r>
              <a:rPr lang="en-CA" smtClean="0"/>
              <a:t>Mechanical Kits Ltd.</a:t>
            </a:r>
            <a:endParaRPr lang="en-CA"/>
          </a:p>
        </p:txBody>
      </p:sp>
    </p:spTree>
    <p:extLst>
      <p:ext uri="{BB962C8B-B14F-4D97-AF65-F5344CB8AC3E}">
        <p14:creationId xmlns:p14="http://schemas.microsoft.com/office/powerpoint/2010/main" val="23395656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latin typeface="Times New Roman" panose="02020603050405020304" pitchFamily="18" charset="0"/>
                <a:cs typeface="Times New Roman" panose="02020603050405020304" pitchFamily="18" charset="0"/>
              </a:rPr>
              <a:t>Classes of Levers - 3</a:t>
            </a:r>
            <a:endParaRPr lang="en-CA" sz="3600" dirty="0"/>
          </a:p>
        </p:txBody>
      </p:sp>
      <p:sp>
        <p:nvSpPr>
          <p:cNvPr id="3" name="Content Placeholder 2"/>
          <p:cNvSpPr>
            <a:spLocks noGrp="1"/>
          </p:cNvSpPr>
          <p:nvPr>
            <p:ph idx="1"/>
          </p:nvPr>
        </p:nvSpPr>
        <p:spPr>
          <a:xfrm>
            <a:off x="457200" y="1600201"/>
            <a:ext cx="4114800" cy="2286000"/>
          </a:xfrm>
        </p:spPr>
        <p:txBody>
          <a:bodyPr>
            <a:normAutofit/>
          </a:bodyPr>
          <a:lstStyle/>
          <a:p>
            <a:pPr marL="0" indent="0">
              <a:buNone/>
            </a:pPr>
            <a:r>
              <a:rPr lang="en-US" sz="2000" dirty="0" smtClean="0">
                <a:latin typeface="Times New Roman" panose="02020603050405020304" pitchFamily="18" charset="0"/>
                <a:cs typeface="Times New Roman" panose="02020603050405020304" pitchFamily="18" charset="0"/>
              </a:rPr>
              <a:t>Class 3 Levers </a:t>
            </a:r>
          </a:p>
          <a:p>
            <a:pPr marL="0" indent="0">
              <a:buNone/>
            </a:pPr>
            <a:r>
              <a:rPr lang="en-US" sz="2000" dirty="0" smtClean="0">
                <a:latin typeface="Times New Roman" panose="02020603050405020304" pitchFamily="18" charset="0"/>
                <a:cs typeface="Times New Roman" panose="02020603050405020304" pitchFamily="18" charset="0"/>
              </a:rPr>
              <a:t>Effort in the middle: the resistance is on one side of the effort and the fulcrum is located on the other side, for example, a pair of tweezers or the platform lifter</a:t>
            </a:r>
            <a:endParaRPr lang="en-CA" sz="2000" dirty="0">
              <a:latin typeface="Times New Roman" panose="02020603050405020304" pitchFamily="18" charset="0"/>
              <a:cs typeface="Times New Roman" panose="02020603050405020304" pitchFamily="18" charset="0"/>
            </a:endParaRPr>
          </a:p>
        </p:txBody>
      </p:sp>
      <p:pic>
        <p:nvPicPr>
          <p:cNvPr id="4" name="Picture 3" descr="Class_3_Levers.jpg"/>
          <p:cNvPicPr/>
          <p:nvPr/>
        </p:nvPicPr>
        <p:blipFill>
          <a:blip r:embed="rId2" cstate="print"/>
          <a:stretch>
            <a:fillRect/>
          </a:stretch>
        </p:blipFill>
        <p:spPr>
          <a:xfrm>
            <a:off x="4648200" y="1600200"/>
            <a:ext cx="3886200" cy="2209800"/>
          </a:xfrm>
          <a:prstGeom prst="rect">
            <a:avLst/>
          </a:prstGeom>
        </p:spPr>
      </p:pic>
      <p:pic>
        <p:nvPicPr>
          <p:cNvPr id="5"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858000" y="2705100"/>
            <a:ext cx="632224" cy="4128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19200" y="3962400"/>
            <a:ext cx="2590800" cy="2072640"/>
          </a:xfrm>
          <a:prstGeom prst="rect">
            <a:avLst/>
          </a:prstGeom>
        </p:spPr>
      </p:pic>
      <p:pic>
        <p:nvPicPr>
          <p:cNvPr id="1026" name="Picture 2" descr="C:\Users\Steve\Desktop\Mechanical Kits\Website\Photos_products\Kits\Lifter_4.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29200" y="3962400"/>
            <a:ext cx="3251200" cy="2438400"/>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6"/>
          <p:cNvSpPr>
            <a:spLocks noGrp="1"/>
          </p:cNvSpPr>
          <p:nvPr>
            <p:ph type="ftr" sz="quarter" idx="11"/>
          </p:nvPr>
        </p:nvSpPr>
        <p:spPr/>
        <p:txBody>
          <a:bodyPr/>
          <a:lstStyle/>
          <a:p>
            <a:r>
              <a:rPr lang="en-CA" smtClean="0"/>
              <a:t>Mechanical Kits Ltd.</a:t>
            </a:r>
            <a:endParaRPr lang="en-CA"/>
          </a:p>
        </p:txBody>
      </p:sp>
    </p:spTree>
    <p:extLst>
      <p:ext uri="{BB962C8B-B14F-4D97-AF65-F5344CB8AC3E}">
        <p14:creationId xmlns:p14="http://schemas.microsoft.com/office/powerpoint/2010/main" val="10046056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latin typeface="Times New Roman" panose="02020603050405020304" pitchFamily="18" charset="0"/>
                <a:cs typeface="Times New Roman" panose="02020603050405020304" pitchFamily="18" charset="0"/>
              </a:rPr>
              <a:t>Analysing a Fluid Power System</a:t>
            </a:r>
            <a:endParaRPr lang="en-CA" sz="3600" dirty="0"/>
          </a:p>
        </p:txBody>
      </p:sp>
      <p:sp>
        <p:nvSpPr>
          <p:cNvPr id="3" name="Content Placeholder 2"/>
          <p:cNvSpPr>
            <a:spLocks noGrp="1"/>
          </p:cNvSpPr>
          <p:nvPr>
            <p:ph idx="1"/>
          </p:nvPr>
        </p:nvSpPr>
        <p:spPr>
          <a:xfrm>
            <a:off x="457200" y="1600200"/>
            <a:ext cx="3124200" cy="4525963"/>
          </a:xfrm>
        </p:spPr>
        <p:txBody>
          <a:bodyPr>
            <a:normAutofit/>
          </a:bodyPr>
          <a:lstStyle/>
          <a:p>
            <a:pPr marL="0" indent="0">
              <a:buNone/>
            </a:pPr>
            <a:endParaRPr lang="en-CA" sz="2000" dirty="0" smtClean="0">
              <a:latin typeface="Times New Roman" panose="02020603050405020304" pitchFamily="18" charset="0"/>
              <a:cs typeface="Times New Roman" panose="02020603050405020304" pitchFamily="18" charset="0"/>
            </a:endParaRPr>
          </a:p>
          <a:p>
            <a:pPr marL="0" indent="0">
              <a:buNone/>
            </a:pPr>
            <a:r>
              <a:rPr lang="en-CA" sz="2000" dirty="0" smtClean="0">
                <a:latin typeface="Times New Roman" panose="02020603050405020304" pitchFamily="18" charset="0"/>
                <a:cs typeface="Times New Roman" panose="02020603050405020304" pitchFamily="18" charset="0"/>
              </a:rPr>
              <a:t>How do you expect the action of the system change if the position of the effort is moved from “A” to “B” ?</a:t>
            </a:r>
          </a:p>
          <a:p>
            <a:pPr marL="0" indent="0">
              <a:buNone/>
            </a:pPr>
            <a:endParaRPr lang="en-CA" sz="2000" dirty="0">
              <a:latin typeface="Times New Roman" panose="02020603050405020304" pitchFamily="18" charset="0"/>
              <a:cs typeface="Times New Roman" panose="02020603050405020304" pitchFamily="18" charset="0"/>
            </a:endParaRPr>
          </a:p>
          <a:p>
            <a:pPr marL="0" indent="0">
              <a:buNone/>
            </a:pPr>
            <a:r>
              <a:rPr lang="en-CA" sz="2000" dirty="0" smtClean="0">
                <a:latin typeface="Times New Roman" panose="02020603050405020304" pitchFamily="18" charset="0"/>
                <a:cs typeface="Times New Roman" panose="02020603050405020304" pitchFamily="18" charset="0"/>
              </a:rPr>
              <a:t>Calculate the change in mechanical advantage when the position of the effort is moved from “A” to “B” </a:t>
            </a:r>
            <a:endParaRPr lang="en-CA" sz="2000" dirty="0">
              <a:latin typeface="Times New Roman" panose="02020603050405020304" pitchFamily="18" charset="0"/>
              <a:cs typeface="Times New Roman" panose="02020603050405020304" pitchFamily="18" charset="0"/>
            </a:endParaRPr>
          </a:p>
        </p:txBody>
      </p:sp>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1162635"/>
            <a:ext cx="3962399" cy="51416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pic>
      <p:sp>
        <p:nvSpPr>
          <p:cNvPr id="5" name="TextBox 4"/>
          <p:cNvSpPr txBox="1"/>
          <p:nvPr/>
        </p:nvSpPr>
        <p:spPr>
          <a:xfrm>
            <a:off x="3429000" y="3581400"/>
            <a:ext cx="838200" cy="369332"/>
          </a:xfrm>
          <a:prstGeom prst="rect">
            <a:avLst/>
          </a:prstGeom>
          <a:noFill/>
        </p:spPr>
        <p:txBody>
          <a:bodyPr wrap="square" rtlCol="0">
            <a:spAutoFit/>
          </a:bodyPr>
          <a:lstStyle/>
          <a:p>
            <a:endParaRPr lang="en-CA" dirty="0"/>
          </a:p>
        </p:txBody>
      </p:sp>
      <p:sp>
        <p:nvSpPr>
          <p:cNvPr id="7" name="TextBox 6"/>
          <p:cNvSpPr txBox="1"/>
          <p:nvPr/>
        </p:nvSpPr>
        <p:spPr>
          <a:xfrm>
            <a:off x="5550548" y="3939064"/>
            <a:ext cx="324128" cy="369332"/>
          </a:xfrm>
          <a:prstGeom prst="rect">
            <a:avLst/>
          </a:prstGeom>
          <a:noFill/>
        </p:spPr>
        <p:txBody>
          <a:bodyPr wrap="none" rtlCol="0">
            <a:spAutoFit/>
          </a:bodyPr>
          <a:lstStyle/>
          <a:p>
            <a:r>
              <a:rPr lang="en-CA" b="1" dirty="0" smtClean="0"/>
              <a:t>A</a:t>
            </a:r>
            <a:endParaRPr lang="en-CA" b="1" dirty="0"/>
          </a:p>
        </p:txBody>
      </p:sp>
      <p:sp>
        <p:nvSpPr>
          <p:cNvPr id="9" name="Footer Placeholder 8"/>
          <p:cNvSpPr>
            <a:spLocks noGrp="1"/>
          </p:cNvSpPr>
          <p:nvPr>
            <p:ph type="ftr" sz="quarter" idx="11"/>
          </p:nvPr>
        </p:nvSpPr>
        <p:spPr/>
        <p:txBody>
          <a:bodyPr/>
          <a:lstStyle/>
          <a:p>
            <a:r>
              <a:rPr lang="en-CA" smtClean="0"/>
              <a:t>Mechanical Kits Ltd.</a:t>
            </a:r>
            <a:endParaRPr lang="en-CA"/>
          </a:p>
        </p:txBody>
      </p:sp>
      <p:sp>
        <p:nvSpPr>
          <p:cNvPr id="6" name="TextBox 5"/>
          <p:cNvSpPr txBox="1"/>
          <p:nvPr/>
        </p:nvSpPr>
        <p:spPr>
          <a:xfrm>
            <a:off x="5121738" y="4180166"/>
            <a:ext cx="314510" cy="369332"/>
          </a:xfrm>
          <a:prstGeom prst="rect">
            <a:avLst/>
          </a:prstGeom>
          <a:noFill/>
        </p:spPr>
        <p:txBody>
          <a:bodyPr wrap="none" rtlCol="0">
            <a:spAutoFit/>
          </a:bodyPr>
          <a:lstStyle/>
          <a:p>
            <a:r>
              <a:rPr lang="en-CA" b="1" dirty="0" smtClean="0"/>
              <a:t>B</a:t>
            </a:r>
            <a:endParaRPr lang="en-CA" b="1" dirty="0"/>
          </a:p>
        </p:txBody>
      </p:sp>
    </p:spTree>
    <p:extLst>
      <p:ext uri="{BB962C8B-B14F-4D97-AF65-F5344CB8AC3E}">
        <p14:creationId xmlns:p14="http://schemas.microsoft.com/office/powerpoint/2010/main" val="341499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latin typeface="Times New Roman" panose="02020603050405020304" pitchFamily="18" charset="0"/>
                <a:cs typeface="Times New Roman" panose="02020603050405020304" pitchFamily="18" charset="0"/>
              </a:rPr>
              <a:t>History of Fluid Power - 1</a:t>
            </a:r>
            <a:endParaRPr lang="en-CA"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pPr marL="0" indent="0">
              <a:buNone/>
              <a:defRPr/>
            </a:pPr>
            <a:r>
              <a:rPr lang="ru-RU" sz="2800" dirty="0">
                <a:latin typeface="Times New Roman" panose="02020603050405020304" pitchFamily="18" charset="0"/>
                <a:cs typeface="Times New Roman" panose="02020603050405020304" pitchFamily="18" charset="0"/>
              </a:rPr>
              <a:t>The word hydraulics comes from the Greek word Hudraulikos  - hudor- meaning water and aulos – meaning pipe </a:t>
            </a:r>
            <a:endParaRPr lang="en-CA" sz="2800" dirty="0">
              <a:latin typeface="Times New Roman" panose="02020603050405020304" pitchFamily="18" charset="0"/>
              <a:cs typeface="Times New Roman" panose="02020603050405020304" pitchFamily="18" charset="0"/>
            </a:endParaRPr>
          </a:p>
          <a:p>
            <a:pPr marL="0" indent="0">
              <a:buNone/>
              <a:defRPr/>
            </a:pPr>
            <a:r>
              <a:rPr lang="ru-RU" sz="2800" dirty="0">
                <a:latin typeface="Times New Roman" panose="02020603050405020304" pitchFamily="18" charset="0"/>
                <a:cs typeface="Times New Roman" panose="02020603050405020304" pitchFamily="18" charset="0"/>
              </a:rPr>
              <a:t>In a dictionary you will ﬁnd a description such as </a:t>
            </a:r>
            <a:r>
              <a:rPr lang="ru-RU" sz="2800" i="1" dirty="0">
                <a:latin typeface="Times New Roman" panose="02020603050405020304" pitchFamily="18" charset="0"/>
                <a:cs typeface="Times New Roman" panose="02020603050405020304" pitchFamily="18" charset="0"/>
              </a:rPr>
              <a:t>the science of conveyance of liquids through pipes, especially as motive (motion) power</a:t>
            </a:r>
            <a:r>
              <a:rPr lang="ru-RU" sz="2800" dirty="0">
                <a:latin typeface="Times New Roman" panose="02020603050405020304" pitchFamily="18" charset="0"/>
                <a:cs typeface="Times New Roman" panose="02020603050405020304" pitchFamily="18" charset="0"/>
              </a:rPr>
              <a:t> </a:t>
            </a:r>
            <a:endParaRPr lang="en-CA" sz="2800" dirty="0">
              <a:latin typeface="Times New Roman" panose="02020603050405020304" pitchFamily="18" charset="0"/>
              <a:cs typeface="Times New Roman" panose="02020603050405020304" pitchFamily="18" charset="0"/>
            </a:endParaRPr>
          </a:p>
          <a:p>
            <a:pPr marL="0" indent="0">
              <a:buNone/>
              <a:defRPr/>
            </a:pPr>
            <a:r>
              <a:rPr lang="ru-RU" sz="2800" dirty="0">
                <a:latin typeface="Times New Roman" panose="02020603050405020304" pitchFamily="18" charset="0"/>
                <a:cs typeface="Times New Roman" panose="02020603050405020304" pitchFamily="18" charset="0"/>
              </a:rPr>
              <a:t>Modern uses of hydraulics reﬂect this well, </a:t>
            </a:r>
            <a:r>
              <a:rPr lang="ru-RU" sz="2800" dirty="0" smtClean="0">
                <a:latin typeface="Times New Roman" panose="02020603050405020304" pitchFamily="18" charset="0"/>
                <a:cs typeface="Times New Roman" panose="02020603050405020304" pitchFamily="18" charset="0"/>
              </a:rPr>
              <a:t>hydraulic </a:t>
            </a:r>
            <a:r>
              <a:rPr lang="ru-RU" sz="2800" dirty="0">
                <a:latin typeface="Times New Roman" panose="02020603050405020304" pitchFamily="18" charset="0"/>
                <a:cs typeface="Times New Roman" panose="02020603050405020304" pitchFamily="18" charset="0"/>
              </a:rPr>
              <a:t>ﬂuid </a:t>
            </a:r>
            <a:r>
              <a:rPr lang="en-CA" sz="2800" dirty="0" smtClean="0">
                <a:latin typeface="Times New Roman" panose="02020603050405020304" pitchFamily="18" charset="0"/>
                <a:cs typeface="Times New Roman" panose="02020603050405020304" pitchFamily="18" charset="0"/>
              </a:rPr>
              <a:t>is pushed </a:t>
            </a:r>
            <a:r>
              <a:rPr lang="ru-RU" sz="2800" dirty="0" smtClean="0">
                <a:latin typeface="Times New Roman" panose="02020603050405020304" pitchFamily="18" charset="0"/>
                <a:cs typeface="Times New Roman" panose="02020603050405020304" pitchFamily="18" charset="0"/>
              </a:rPr>
              <a:t>through </a:t>
            </a:r>
            <a:r>
              <a:rPr lang="ru-RU" sz="2800" dirty="0">
                <a:latin typeface="Times New Roman" panose="02020603050405020304" pitchFamily="18" charset="0"/>
                <a:cs typeface="Times New Roman" panose="02020603050405020304" pitchFamily="18" charset="0"/>
              </a:rPr>
              <a:t>pistons and pipes to </a:t>
            </a:r>
            <a:r>
              <a:rPr lang="ru-RU" sz="2800" dirty="0" smtClean="0">
                <a:latin typeface="Times New Roman" panose="02020603050405020304" pitchFamily="18" charset="0"/>
                <a:cs typeface="Times New Roman" panose="02020603050405020304" pitchFamily="18" charset="0"/>
              </a:rPr>
              <a:t>do </a:t>
            </a:r>
            <a:r>
              <a:rPr lang="ru-RU" sz="2800" dirty="0">
                <a:latin typeface="Times New Roman" panose="02020603050405020304" pitchFamily="18" charset="0"/>
                <a:cs typeface="Times New Roman" panose="02020603050405020304" pitchFamily="18" charset="0"/>
              </a:rPr>
              <a:t>work </a:t>
            </a:r>
            <a:endParaRPr lang="en-CA" sz="2800" dirty="0">
              <a:latin typeface="Times New Roman" panose="02020603050405020304" pitchFamily="18" charset="0"/>
              <a:cs typeface="Times New Roman" panose="02020603050405020304" pitchFamily="18" charset="0"/>
            </a:endParaRPr>
          </a:p>
          <a:p>
            <a:pPr marL="0" indent="0">
              <a:buNone/>
              <a:defRPr/>
            </a:pPr>
            <a:r>
              <a:rPr lang="ru-RU" sz="2800" dirty="0">
                <a:latin typeface="Times New Roman" panose="02020603050405020304" pitchFamily="18" charset="0"/>
                <a:cs typeface="Times New Roman" panose="02020603050405020304" pitchFamily="18" charset="0"/>
              </a:rPr>
              <a:t>Early evidence of the understanding of the use of hydraulics was demonstrated by </a:t>
            </a:r>
            <a:r>
              <a:rPr lang="ru-RU" sz="2800" b="1" dirty="0">
                <a:latin typeface="Times New Roman" panose="02020603050405020304" pitchFamily="18" charset="0"/>
                <a:cs typeface="Times New Roman" panose="02020603050405020304" pitchFamily="18" charset="0"/>
              </a:rPr>
              <a:t>Leonardo de Vinci</a:t>
            </a:r>
            <a:r>
              <a:rPr lang="ru-RU" sz="2800" dirty="0">
                <a:latin typeface="Times New Roman" panose="02020603050405020304" pitchFamily="18" charset="0"/>
                <a:cs typeface="Times New Roman" panose="02020603050405020304" pitchFamily="18" charset="0"/>
              </a:rPr>
              <a:t> (1452- 1519) when he made sketches of simple hydraulic pumps, perhaps for printing</a:t>
            </a:r>
            <a:r>
              <a:rPr lang="en-CA" sz="2800" dirty="0">
                <a:latin typeface="Times New Roman" panose="02020603050405020304" pitchFamily="18" charset="0"/>
                <a:cs typeface="Times New Roman" panose="02020603050405020304" pitchFamily="18" charset="0"/>
              </a:rPr>
              <a:t> </a:t>
            </a:r>
            <a:r>
              <a:rPr lang="ru-RU" sz="2800" dirty="0" smtClean="0">
                <a:latin typeface="Times New Roman" panose="02020603050405020304" pitchFamily="18" charset="0"/>
                <a:cs typeface="Times New Roman" panose="02020603050405020304" pitchFamily="18" charset="0"/>
              </a:rPr>
              <a:t>presses </a:t>
            </a:r>
            <a:endParaRPr lang="en-CA" sz="2800" dirty="0">
              <a:latin typeface="Times New Roman" panose="02020603050405020304" pitchFamily="18" charset="0"/>
              <a:cs typeface="Times New Roman" panose="02020603050405020304" pitchFamily="18" charset="0"/>
            </a:endParaRPr>
          </a:p>
          <a:p>
            <a:pPr marL="0" indent="0">
              <a:buNone/>
            </a:pPr>
            <a:endParaRPr lang="en-CA" sz="28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CA" smtClean="0"/>
              <a:t>Mechanical Kits Ltd.</a:t>
            </a:r>
            <a:endParaRPr lang="en-CA"/>
          </a:p>
        </p:txBody>
      </p:sp>
    </p:spTree>
    <p:extLst>
      <p:ext uri="{BB962C8B-B14F-4D97-AF65-F5344CB8AC3E}">
        <p14:creationId xmlns:p14="http://schemas.microsoft.com/office/powerpoint/2010/main" val="3432516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latin typeface="Times New Roman" panose="02020603050405020304" pitchFamily="18" charset="0"/>
                <a:cs typeface="Times New Roman" panose="02020603050405020304" pitchFamily="18" charset="0"/>
              </a:rPr>
              <a:t>History of Fluid Power - 2</a:t>
            </a:r>
            <a:endParaRPr lang="en-CA"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lvl="0" defTabSz="457200" eaLnBrk="0" fontAlgn="base" hangingPunct="0">
              <a:lnSpc>
                <a:spcPct val="93000"/>
              </a:lnSpc>
              <a:spcBef>
                <a:spcPct val="0"/>
              </a:spcBef>
              <a:spcAft>
                <a:spcPts val="1425"/>
              </a:spcAft>
              <a:buClr>
                <a:srgbClr val="000000"/>
              </a:buClr>
              <a:buSzPct val="100000"/>
              <a:buNone/>
              <a:defRPr/>
            </a:pPr>
            <a:r>
              <a:rPr lang="ru-RU" sz="2800" kern="0" dirty="0">
                <a:solidFill>
                  <a:srgbClr val="000000"/>
                </a:solidFill>
                <a:latin typeface="Times New Roman" panose="02020603050405020304" pitchFamily="18" charset="0"/>
                <a:ea typeface="ＭＳ Ｐゴシック" charset="0"/>
                <a:cs typeface="Times New Roman" panose="02020603050405020304" pitchFamily="18" charset="0"/>
              </a:rPr>
              <a:t>The French scientist </a:t>
            </a:r>
            <a:r>
              <a:rPr lang="ru-RU" sz="2800" b="1" kern="0" dirty="0">
                <a:solidFill>
                  <a:srgbClr val="000000"/>
                </a:solidFill>
                <a:latin typeface="Times New Roman" panose="02020603050405020304" pitchFamily="18" charset="0"/>
                <a:ea typeface="ＭＳ Ｐゴシック" charset="0"/>
                <a:cs typeface="Times New Roman" panose="02020603050405020304" pitchFamily="18" charset="0"/>
              </a:rPr>
              <a:t>Blaise</a:t>
            </a:r>
            <a:r>
              <a:rPr lang="en-CA" sz="2800" b="1" kern="0" dirty="0">
                <a:solidFill>
                  <a:srgbClr val="000000"/>
                </a:solidFill>
                <a:latin typeface="Times New Roman" panose="02020603050405020304" pitchFamily="18" charset="0"/>
                <a:ea typeface="ＭＳ Ｐゴシック" charset="0"/>
                <a:cs typeface="Times New Roman" panose="02020603050405020304" pitchFamily="18" charset="0"/>
              </a:rPr>
              <a:t> Pascal</a:t>
            </a:r>
            <a:r>
              <a:rPr lang="en-CA" sz="2800" kern="0" dirty="0">
                <a:solidFill>
                  <a:srgbClr val="000000"/>
                </a:solidFill>
                <a:latin typeface="Times New Roman" panose="02020603050405020304" pitchFamily="18" charset="0"/>
                <a:ea typeface="ＭＳ Ｐゴシック" charset="0"/>
                <a:cs typeface="Times New Roman" panose="02020603050405020304" pitchFamily="18" charset="0"/>
              </a:rPr>
              <a:t> (</a:t>
            </a:r>
            <a:r>
              <a:rPr lang="ru-RU" sz="2800" kern="0" dirty="0">
                <a:solidFill>
                  <a:srgbClr val="000000"/>
                </a:solidFill>
                <a:latin typeface="Times New Roman" panose="02020603050405020304" pitchFamily="18" charset="0"/>
                <a:ea typeface="ＭＳ Ｐゴシック" charset="0"/>
                <a:cs typeface="Times New Roman" panose="02020603050405020304" pitchFamily="18" charset="0"/>
              </a:rPr>
              <a:t>1623-1662) </a:t>
            </a:r>
            <a:r>
              <a:rPr lang="ru-RU" sz="2800" kern="0" dirty="0" smtClean="0">
                <a:solidFill>
                  <a:srgbClr val="000000"/>
                </a:solidFill>
                <a:latin typeface="Times New Roman" panose="02020603050405020304" pitchFamily="18" charset="0"/>
                <a:ea typeface="ＭＳ Ｐゴシック" charset="0"/>
                <a:cs typeface="Times New Roman" panose="02020603050405020304" pitchFamily="18" charset="0"/>
              </a:rPr>
              <a:t>discovered </a:t>
            </a:r>
            <a:r>
              <a:rPr lang="ru-RU" sz="2800" kern="0" dirty="0">
                <a:solidFill>
                  <a:srgbClr val="000000"/>
                </a:solidFill>
                <a:latin typeface="Times New Roman" panose="02020603050405020304" pitchFamily="18" charset="0"/>
                <a:ea typeface="ＭＳ Ｐゴシック" charset="0"/>
                <a:cs typeface="Times New Roman" panose="02020603050405020304" pitchFamily="18" charset="0"/>
              </a:rPr>
              <a:t>the principles that govern the action of pressure on a surface. </a:t>
            </a:r>
            <a:endParaRPr lang="en-CA" sz="2800" kern="0" dirty="0">
              <a:solidFill>
                <a:srgbClr val="000000"/>
              </a:solidFill>
              <a:latin typeface="Times New Roman" panose="02020603050405020304" pitchFamily="18" charset="0"/>
              <a:ea typeface="ＭＳ Ｐゴシック" charset="0"/>
              <a:cs typeface="Times New Roman" panose="02020603050405020304" pitchFamily="18" charset="0"/>
            </a:endParaRPr>
          </a:p>
          <a:p>
            <a:pPr lvl="0" defTabSz="457200" eaLnBrk="0" fontAlgn="base" hangingPunct="0">
              <a:lnSpc>
                <a:spcPct val="93000"/>
              </a:lnSpc>
              <a:spcBef>
                <a:spcPct val="0"/>
              </a:spcBef>
              <a:spcAft>
                <a:spcPts val="1425"/>
              </a:spcAft>
              <a:buClr>
                <a:srgbClr val="000000"/>
              </a:buClr>
              <a:buSzPct val="100000"/>
              <a:buNone/>
              <a:defRPr/>
            </a:pPr>
            <a:r>
              <a:rPr lang="ru-RU" sz="2800" kern="0" dirty="0">
                <a:solidFill>
                  <a:srgbClr val="000000"/>
                </a:solidFill>
                <a:latin typeface="Times New Roman" panose="02020603050405020304" pitchFamily="18" charset="0"/>
                <a:ea typeface="ＭＳ Ｐゴシック" charset="0"/>
                <a:cs typeface="Times New Roman" panose="02020603050405020304" pitchFamily="18" charset="0"/>
              </a:rPr>
              <a:t>Pascalʼs experiments in the mid 1600ʼs explained both</a:t>
            </a:r>
            <a:r>
              <a:rPr lang="en-CA" sz="2800" kern="0" dirty="0">
                <a:solidFill>
                  <a:srgbClr val="000000"/>
                </a:solidFill>
                <a:latin typeface="Times New Roman" panose="02020603050405020304" pitchFamily="18" charset="0"/>
                <a:ea typeface="ＭＳ Ｐゴシック" charset="0"/>
                <a:cs typeface="Times New Roman" panose="02020603050405020304" pitchFamily="18" charset="0"/>
              </a:rPr>
              <a:t> </a:t>
            </a:r>
            <a:r>
              <a:rPr lang="ru-RU" sz="2800" kern="0" dirty="0">
                <a:solidFill>
                  <a:srgbClr val="000000"/>
                </a:solidFill>
                <a:latin typeface="Times New Roman" panose="02020603050405020304" pitchFamily="18" charset="0"/>
                <a:ea typeface="ＭＳ Ｐゴシック" charset="0"/>
                <a:cs typeface="Times New Roman" panose="02020603050405020304" pitchFamily="18" charset="0"/>
              </a:rPr>
              <a:t/>
            </a:r>
            <a:br>
              <a:rPr lang="ru-RU" sz="2800" kern="0" dirty="0">
                <a:solidFill>
                  <a:srgbClr val="000000"/>
                </a:solidFill>
                <a:latin typeface="Times New Roman" panose="02020603050405020304" pitchFamily="18" charset="0"/>
                <a:ea typeface="ＭＳ Ｐゴシック" charset="0"/>
                <a:cs typeface="Times New Roman" panose="02020603050405020304" pitchFamily="18" charset="0"/>
              </a:rPr>
            </a:br>
            <a:r>
              <a:rPr lang="ru-RU" sz="2800" kern="0" dirty="0">
                <a:solidFill>
                  <a:srgbClr val="000000"/>
                </a:solidFill>
                <a:latin typeface="Times New Roman" panose="02020603050405020304" pitchFamily="18" charset="0"/>
                <a:ea typeface="ＭＳ Ｐゴシック" charset="0"/>
                <a:cs typeface="Times New Roman" panose="02020603050405020304" pitchFamily="18" charset="0"/>
              </a:rPr>
              <a:t>hydraulics and pneumatics (which is somewhat similar to hydraulics, but uses air instead).  </a:t>
            </a:r>
            <a:endParaRPr lang="en-CA" sz="2800" kern="0" dirty="0">
              <a:solidFill>
                <a:srgbClr val="000000"/>
              </a:solidFill>
              <a:latin typeface="Times New Roman" panose="02020603050405020304" pitchFamily="18" charset="0"/>
              <a:ea typeface="ＭＳ Ｐゴシック" charset="0"/>
              <a:cs typeface="Times New Roman" panose="02020603050405020304" pitchFamily="18" charset="0"/>
            </a:endParaRPr>
          </a:p>
          <a:p>
            <a:pPr lvl="0" defTabSz="457200" eaLnBrk="0" fontAlgn="base" hangingPunct="0">
              <a:lnSpc>
                <a:spcPct val="93000"/>
              </a:lnSpc>
              <a:spcBef>
                <a:spcPct val="0"/>
              </a:spcBef>
              <a:spcAft>
                <a:spcPts val="1425"/>
              </a:spcAft>
              <a:buClr>
                <a:srgbClr val="000000"/>
              </a:buClr>
              <a:buSzPct val="100000"/>
              <a:buNone/>
              <a:defRPr/>
            </a:pPr>
            <a:r>
              <a:rPr lang="ru-RU" sz="2800" kern="0" dirty="0">
                <a:solidFill>
                  <a:srgbClr val="000000"/>
                </a:solidFill>
                <a:latin typeface="Times New Roman" panose="02020603050405020304" pitchFamily="18" charset="0"/>
                <a:ea typeface="ＭＳ Ｐゴシック" charset="0"/>
                <a:cs typeface="Times New Roman" panose="02020603050405020304" pitchFamily="18" charset="0"/>
              </a:rPr>
              <a:t>What he found was: “the pressure put upon an enclosed ﬂuid is transmitted equally in all directions without loss and acts with an equal intensity upon equal surfaces.”</a:t>
            </a:r>
            <a:endParaRPr lang="en-CA" sz="2800" kern="0" dirty="0">
              <a:solidFill>
                <a:srgbClr val="000000"/>
              </a:solidFill>
              <a:latin typeface="Times New Roman" panose="02020603050405020304" pitchFamily="18" charset="0"/>
              <a:ea typeface="ＭＳ Ｐゴシック" charset="0"/>
              <a:cs typeface="Times New Roman" panose="02020603050405020304" pitchFamily="18" charset="0"/>
            </a:endParaRPr>
          </a:p>
          <a:p>
            <a:pPr lvl="0" defTabSz="457200" eaLnBrk="0" fontAlgn="base" hangingPunct="0">
              <a:lnSpc>
                <a:spcPct val="93000"/>
              </a:lnSpc>
              <a:spcBef>
                <a:spcPct val="0"/>
              </a:spcBef>
              <a:spcAft>
                <a:spcPts val="1425"/>
              </a:spcAft>
              <a:buClr>
                <a:srgbClr val="000000"/>
              </a:buClr>
              <a:buSzPct val="100000"/>
              <a:buNone/>
              <a:defRPr/>
            </a:pPr>
            <a:r>
              <a:rPr lang="ru-RU" sz="2800" kern="0" dirty="0">
                <a:solidFill>
                  <a:srgbClr val="000000"/>
                </a:solidFill>
                <a:latin typeface="Times New Roman" panose="02020603050405020304" pitchFamily="18" charset="0"/>
                <a:ea typeface="ＭＳ Ｐゴシック" charset="0"/>
                <a:cs typeface="Times New Roman" panose="02020603050405020304" pitchFamily="18" charset="0"/>
              </a:rPr>
              <a:t>It meant that the pressure you put on one piston, would be transferred equally to another one</a:t>
            </a:r>
            <a:r>
              <a:rPr lang="en-CA" sz="2800" kern="0" dirty="0">
                <a:solidFill>
                  <a:srgbClr val="000000"/>
                </a:solidFill>
                <a:latin typeface="Times New Roman" panose="02020603050405020304" pitchFamily="18" charset="0"/>
                <a:ea typeface="ＭＳ Ｐゴシック" charset="0"/>
                <a:cs typeface="Times New Roman" panose="02020603050405020304" pitchFamily="18" charset="0"/>
              </a:rPr>
              <a:t>.</a:t>
            </a:r>
          </a:p>
          <a:p>
            <a:endParaRPr lang="en-CA" sz="28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CA" smtClean="0"/>
              <a:t>Mechanical Kits Ltd.</a:t>
            </a:r>
            <a:endParaRPr lang="en-CA"/>
          </a:p>
        </p:txBody>
      </p:sp>
    </p:spTree>
    <p:extLst>
      <p:ext uri="{BB962C8B-B14F-4D97-AF65-F5344CB8AC3E}">
        <p14:creationId xmlns:p14="http://schemas.microsoft.com/office/powerpoint/2010/main" val="843906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latin typeface="Times New Roman" panose="02020603050405020304" pitchFamily="18" charset="0"/>
                <a:cs typeface="Times New Roman" panose="02020603050405020304" pitchFamily="18" charset="0"/>
              </a:rPr>
              <a:t>History of Fluid Power - 3</a:t>
            </a:r>
            <a:endParaRPr lang="en-CA" sz="3600" dirty="0"/>
          </a:p>
        </p:txBody>
      </p:sp>
      <p:sp>
        <p:nvSpPr>
          <p:cNvPr id="3" name="Content Placeholder 2"/>
          <p:cNvSpPr>
            <a:spLocks noGrp="1"/>
          </p:cNvSpPr>
          <p:nvPr>
            <p:ph idx="1"/>
          </p:nvPr>
        </p:nvSpPr>
        <p:spPr/>
        <p:txBody>
          <a:bodyPr>
            <a:normAutofit lnSpcReduction="10000"/>
          </a:bodyPr>
          <a:lstStyle/>
          <a:p>
            <a:pPr lvl="0" defTabSz="457200" eaLnBrk="0" fontAlgn="base" hangingPunct="0">
              <a:lnSpc>
                <a:spcPct val="93000"/>
              </a:lnSpc>
              <a:spcBef>
                <a:spcPct val="0"/>
              </a:spcBef>
              <a:spcAft>
                <a:spcPts val="1425"/>
              </a:spcAft>
              <a:buClr>
                <a:srgbClr val="000000"/>
              </a:buClr>
              <a:buSzPct val="100000"/>
              <a:buNone/>
              <a:defRPr/>
            </a:pPr>
            <a:r>
              <a:rPr lang="ru-RU" sz="2800" b="1" kern="0" dirty="0">
                <a:solidFill>
                  <a:srgbClr val="000000"/>
                </a:solidFill>
                <a:latin typeface="Times New Roman" panose="02020603050405020304" pitchFamily="18" charset="0"/>
                <a:ea typeface="ＭＳ Ｐゴシック" charset="0"/>
                <a:cs typeface="Times New Roman" panose="02020603050405020304" pitchFamily="18" charset="0"/>
              </a:rPr>
              <a:t>Joseph Bramah</a:t>
            </a:r>
            <a:r>
              <a:rPr lang="ru-RU" sz="2800" kern="0" dirty="0">
                <a:solidFill>
                  <a:srgbClr val="000000"/>
                </a:solidFill>
                <a:latin typeface="Times New Roman" panose="02020603050405020304" pitchFamily="18" charset="0"/>
                <a:ea typeface="ＭＳ Ｐゴシック" charset="0"/>
                <a:cs typeface="Times New Roman" panose="02020603050405020304" pitchFamily="18" charset="0"/>
              </a:rPr>
              <a:t>, a later scientist (1748-1814), put this theory into practical use, when he found that force applied in a small piston produced a greater force in a larger piston, but with less movement. </a:t>
            </a:r>
            <a:endParaRPr lang="en-CA" sz="2800" kern="0" dirty="0">
              <a:solidFill>
                <a:srgbClr val="000000"/>
              </a:solidFill>
              <a:latin typeface="Times New Roman" panose="02020603050405020304" pitchFamily="18" charset="0"/>
              <a:ea typeface="ＭＳ Ｐゴシック" charset="0"/>
              <a:cs typeface="Times New Roman" panose="02020603050405020304" pitchFamily="18" charset="0"/>
            </a:endParaRPr>
          </a:p>
          <a:p>
            <a:pPr lvl="0" defTabSz="457200" eaLnBrk="0" fontAlgn="base" hangingPunct="0">
              <a:lnSpc>
                <a:spcPct val="93000"/>
              </a:lnSpc>
              <a:spcBef>
                <a:spcPct val="0"/>
              </a:spcBef>
              <a:spcAft>
                <a:spcPts val="1425"/>
              </a:spcAft>
              <a:buClr>
                <a:srgbClr val="000000"/>
              </a:buClr>
              <a:buSzPct val="100000"/>
              <a:buNone/>
              <a:defRPr/>
            </a:pPr>
            <a:r>
              <a:rPr lang="ru-RU" sz="2800" kern="0" dirty="0">
                <a:solidFill>
                  <a:srgbClr val="000000"/>
                </a:solidFill>
                <a:latin typeface="Times New Roman" panose="02020603050405020304" pitchFamily="18" charset="0"/>
                <a:ea typeface="ＭＳ Ｐゴシック" charset="0"/>
                <a:cs typeface="Times New Roman" panose="02020603050405020304" pitchFamily="18" charset="0"/>
              </a:rPr>
              <a:t>A great way to experience this is to ﬁll and put two different sized syringes</a:t>
            </a:r>
            <a:r>
              <a:rPr lang="en-CA" sz="2800" kern="0" dirty="0">
                <a:solidFill>
                  <a:srgbClr val="000000"/>
                </a:solidFill>
                <a:latin typeface="Times New Roman" panose="02020603050405020304" pitchFamily="18" charset="0"/>
                <a:ea typeface="ＭＳ Ｐゴシック" charset="0"/>
                <a:cs typeface="Times New Roman" panose="02020603050405020304" pitchFamily="18" charset="0"/>
              </a:rPr>
              <a:t> or pistons</a:t>
            </a:r>
            <a:r>
              <a:rPr lang="ru-RU" sz="2800" kern="0" dirty="0">
                <a:solidFill>
                  <a:srgbClr val="000000"/>
                </a:solidFill>
                <a:latin typeface="Times New Roman" panose="02020603050405020304" pitchFamily="18" charset="0"/>
                <a:ea typeface="ＭＳ Ｐゴシック" charset="0"/>
                <a:cs typeface="Times New Roman" panose="02020603050405020304" pitchFamily="18" charset="0"/>
              </a:rPr>
              <a:t> together and press one at a time. It is easy to push the water from a small </a:t>
            </a:r>
            <a:r>
              <a:rPr lang="en-CA" sz="2800" kern="0" dirty="0">
                <a:solidFill>
                  <a:srgbClr val="000000"/>
                </a:solidFill>
                <a:latin typeface="Times New Roman" panose="02020603050405020304" pitchFamily="18" charset="0"/>
                <a:ea typeface="ＭＳ Ｐゴシック" charset="0"/>
                <a:cs typeface="Times New Roman" panose="02020603050405020304" pitchFamily="18" charset="0"/>
              </a:rPr>
              <a:t>piston</a:t>
            </a:r>
            <a:r>
              <a:rPr lang="ru-RU" sz="2800" kern="0" dirty="0">
                <a:solidFill>
                  <a:srgbClr val="000000"/>
                </a:solidFill>
                <a:latin typeface="Times New Roman" panose="02020603050405020304" pitchFamily="18" charset="0"/>
                <a:ea typeface="ＭＳ Ｐゴシック" charset="0"/>
                <a:cs typeface="Times New Roman" panose="02020603050405020304" pitchFamily="18" charset="0"/>
              </a:rPr>
              <a:t> into a larger one, but much harder the other way! </a:t>
            </a:r>
            <a:endParaRPr lang="en-CA" sz="2800" kern="0" dirty="0">
              <a:solidFill>
                <a:srgbClr val="000000"/>
              </a:solidFill>
              <a:latin typeface="Times New Roman" panose="02020603050405020304" pitchFamily="18" charset="0"/>
              <a:ea typeface="ＭＳ Ｐゴシック" charset="0"/>
              <a:cs typeface="Times New Roman" panose="02020603050405020304" pitchFamily="18" charset="0"/>
            </a:endParaRPr>
          </a:p>
          <a:p>
            <a:pPr lvl="0" defTabSz="457200" eaLnBrk="0" fontAlgn="base" hangingPunct="0">
              <a:lnSpc>
                <a:spcPct val="93000"/>
              </a:lnSpc>
              <a:spcBef>
                <a:spcPct val="0"/>
              </a:spcBef>
              <a:spcAft>
                <a:spcPts val="1425"/>
              </a:spcAft>
              <a:buClr>
                <a:srgbClr val="000000"/>
              </a:buClr>
              <a:buSzPct val="100000"/>
              <a:buNone/>
              <a:defRPr/>
            </a:pPr>
            <a:r>
              <a:rPr lang="ru-RU" sz="2800" kern="0" dirty="0" smtClean="0">
                <a:solidFill>
                  <a:srgbClr val="000000"/>
                </a:solidFill>
                <a:latin typeface="Times New Roman" panose="02020603050405020304" pitchFamily="18" charset="0"/>
                <a:ea typeface="ＭＳ Ｐゴシック" charset="0"/>
                <a:cs typeface="Times New Roman" panose="02020603050405020304" pitchFamily="18" charset="0"/>
              </a:rPr>
              <a:t>Take </a:t>
            </a:r>
            <a:r>
              <a:rPr lang="ru-RU" sz="2800" kern="0" dirty="0">
                <a:solidFill>
                  <a:srgbClr val="000000"/>
                </a:solidFill>
                <a:latin typeface="Times New Roman" panose="02020603050405020304" pitchFamily="18" charset="0"/>
                <a:ea typeface="ＭＳ Ｐゴシック" charset="0"/>
                <a:cs typeface="Times New Roman" panose="02020603050405020304" pitchFamily="18" charset="0"/>
              </a:rPr>
              <a:t>out some </a:t>
            </a:r>
            <a:r>
              <a:rPr lang="en-CA" sz="2800" kern="0" dirty="0">
                <a:solidFill>
                  <a:srgbClr val="000000"/>
                </a:solidFill>
                <a:latin typeface="Times New Roman" panose="02020603050405020304" pitchFamily="18" charset="0"/>
                <a:ea typeface="ＭＳ Ｐゴシック" charset="0"/>
                <a:cs typeface="Times New Roman" panose="02020603050405020304" pitchFamily="18" charset="0"/>
              </a:rPr>
              <a:t>piston</a:t>
            </a:r>
            <a:r>
              <a:rPr lang="ru-RU" sz="2800" kern="0" dirty="0">
                <a:solidFill>
                  <a:srgbClr val="000000"/>
                </a:solidFill>
                <a:latin typeface="Times New Roman" panose="02020603050405020304" pitchFamily="18" charset="0"/>
                <a:ea typeface="ＭＳ Ｐゴシック" charset="0"/>
                <a:cs typeface="Times New Roman" panose="02020603050405020304" pitchFamily="18" charset="0"/>
              </a:rPr>
              <a:t>s and try it! </a:t>
            </a:r>
            <a:endParaRPr lang="en-CA" sz="2800" kern="0" dirty="0">
              <a:solidFill>
                <a:srgbClr val="000000"/>
              </a:solidFill>
              <a:latin typeface="Times New Roman" panose="02020603050405020304" pitchFamily="18" charset="0"/>
              <a:ea typeface="ＭＳ Ｐゴシック" charset="0"/>
              <a:cs typeface="Times New Roman" panose="02020603050405020304" pitchFamily="18" charset="0"/>
            </a:endParaRPr>
          </a:p>
          <a:p>
            <a:endParaRPr lang="en-CA" sz="28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CA" smtClean="0"/>
              <a:t>Mechanical Kits Ltd.</a:t>
            </a:r>
            <a:endParaRPr lang="en-CA"/>
          </a:p>
        </p:txBody>
      </p:sp>
    </p:spTree>
    <p:extLst>
      <p:ext uri="{BB962C8B-B14F-4D97-AF65-F5344CB8AC3E}">
        <p14:creationId xmlns:p14="http://schemas.microsoft.com/office/powerpoint/2010/main" val="2406164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latin typeface="Times New Roman" panose="02020603050405020304" pitchFamily="18" charset="0"/>
                <a:cs typeface="Times New Roman" panose="02020603050405020304" pitchFamily="18" charset="0"/>
              </a:rPr>
              <a:t>Compressibility of Fluids</a:t>
            </a:r>
            <a:endParaRPr lang="en-CA" sz="3600" dirty="0"/>
          </a:p>
        </p:txBody>
      </p:sp>
      <p:sp>
        <p:nvSpPr>
          <p:cNvPr id="3" name="Content Placeholder 2"/>
          <p:cNvSpPr>
            <a:spLocks noGrp="1"/>
          </p:cNvSpPr>
          <p:nvPr>
            <p:ph idx="1"/>
          </p:nvPr>
        </p:nvSpPr>
        <p:spPr>
          <a:xfrm>
            <a:off x="457200" y="1600200"/>
            <a:ext cx="4191000" cy="4525963"/>
          </a:xfrm>
        </p:spPr>
        <p:txBody>
          <a:bodyPr>
            <a:noAutofit/>
          </a:bodyPr>
          <a:lstStyle/>
          <a:p>
            <a:pPr lvl="0" defTabSz="457200" eaLnBrk="0" fontAlgn="base" hangingPunct="0">
              <a:lnSpc>
                <a:spcPct val="93000"/>
              </a:lnSpc>
              <a:spcBef>
                <a:spcPct val="0"/>
              </a:spcBef>
              <a:spcAft>
                <a:spcPts val="1425"/>
              </a:spcAft>
              <a:buClr>
                <a:srgbClr val="000000"/>
              </a:buClr>
              <a:buSzPct val="100000"/>
              <a:buNone/>
            </a:pPr>
            <a:r>
              <a:rPr kumimoji="0" lang="en-CA" sz="2000" b="0" i="0" u="none" strike="noStrike" kern="0" cap="none" spc="0" normalizeH="0" baseline="0" noProof="0" dirty="0" smtClean="0">
                <a:ln>
                  <a:noFill/>
                </a:ln>
                <a:solidFill>
                  <a:srgbClr val="000000"/>
                </a:solidFill>
                <a:effectLst/>
                <a:uLnTx/>
                <a:uFillTx/>
                <a:latin typeface="Times New Roman" panose="02020603050405020304" pitchFamily="18" charset="0"/>
                <a:ea typeface="ＭＳ Ｐゴシック" charset="0"/>
                <a:cs typeface="Times New Roman" panose="02020603050405020304" pitchFamily="18" charset="0"/>
              </a:rPr>
              <a:t>Use a 30ml., a 10ml. piston and a short piece of tubing</a:t>
            </a:r>
          </a:p>
          <a:p>
            <a:pPr lvl="0" defTabSz="457200" eaLnBrk="0" fontAlgn="base" hangingPunct="0">
              <a:lnSpc>
                <a:spcPct val="93000"/>
              </a:lnSpc>
              <a:spcBef>
                <a:spcPct val="0"/>
              </a:spcBef>
              <a:spcAft>
                <a:spcPts val="1425"/>
              </a:spcAft>
              <a:buClr>
                <a:srgbClr val="000000"/>
              </a:buClr>
              <a:buSzPct val="100000"/>
              <a:buNone/>
            </a:pPr>
            <a:r>
              <a:rPr kumimoji="0" lang="en-CA" sz="2000" b="0" i="0" u="none" strike="noStrike" kern="0" cap="none" spc="0" normalizeH="0" baseline="0" noProof="0" dirty="0" smtClean="0">
                <a:ln>
                  <a:noFill/>
                </a:ln>
                <a:solidFill>
                  <a:srgbClr val="000000"/>
                </a:solidFill>
                <a:effectLst/>
                <a:uLnTx/>
                <a:uFillTx/>
                <a:latin typeface="Times New Roman" panose="02020603050405020304" pitchFamily="18" charset="0"/>
                <a:ea typeface="ＭＳ Ｐゴシック" charset="0"/>
                <a:cs typeface="Times New Roman" panose="02020603050405020304" pitchFamily="18" charset="0"/>
              </a:rPr>
              <a:t>Connect the tubing to the 30ml. piston</a:t>
            </a:r>
          </a:p>
          <a:p>
            <a:pPr lvl="0" defTabSz="457200" eaLnBrk="0" fontAlgn="base" hangingPunct="0">
              <a:lnSpc>
                <a:spcPct val="93000"/>
              </a:lnSpc>
              <a:spcBef>
                <a:spcPct val="0"/>
              </a:spcBef>
              <a:spcAft>
                <a:spcPts val="1425"/>
              </a:spcAft>
              <a:buClr>
                <a:srgbClr val="000000"/>
              </a:buClr>
              <a:buSzPct val="100000"/>
              <a:buNone/>
            </a:pPr>
            <a:r>
              <a:rPr kumimoji="0" lang="en-CA" sz="2000" b="0" i="0" u="none" strike="noStrike" kern="0" cap="none" spc="0" normalizeH="0" baseline="0" noProof="0" dirty="0" smtClean="0">
                <a:ln>
                  <a:noFill/>
                </a:ln>
                <a:solidFill>
                  <a:srgbClr val="000000"/>
                </a:solidFill>
                <a:effectLst/>
                <a:uLnTx/>
                <a:uFillTx/>
                <a:latin typeface="Times New Roman" panose="02020603050405020304" pitchFamily="18" charset="0"/>
                <a:ea typeface="ＭＳ Ｐゴシック" charset="0"/>
                <a:cs typeface="Times New Roman" panose="02020603050405020304" pitchFamily="18" charset="0"/>
              </a:rPr>
              <a:t>Push the plunger of the 10ml. piston in and then connect to the tubing</a:t>
            </a:r>
          </a:p>
          <a:p>
            <a:pPr lvl="0" defTabSz="457200" eaLnBrk="0" fontAlgn="base" hangingPunct="0">
              <a:lnSpc>
                <a:spcPct val="93000"/>
              </a:lnSpc>
              <a:spcBef>
                <a:spcPct val="0"/>
              </a:spcBef>
              <a:spcAft>
                <a:spcPts val="1425"/>
              </a:spcAft>
              <a:buClr>
                <a:srgbClr val="000000"/>
              </a:buClr>
              <a:buSzPct val="100000"/>
              <a:buNone/>
            </a:pPr>
            <a:r>
              <a:rPr kumimoji="0" lang="en-CA" sz="2000" b="0" i="0" u="none" strike="noStrike" kern="0" cap="none" spc="0" normalizeH="0" baseline="0" noProof="0" dirty="0" smtClean="0">
                <a:ln>
                  <a:noFill/>
                </a:ln>
                <a:solidFill>
                  <a:srgbClr val="000000"/>
                </a:solidFill>
                <a:effectLst/>
                <a:uLnTx/>
                <a:uFillTx/>
                <a:latin typeface="Times New Roman" panose="02020603050405020304" pitchFamily="18" charset="0"/>
                <a:ea typeface="ＭＳ Ｐゴシック" charset="0"/>
                <a:cs typeface="Times New Roman" panose="02020603050405020304" pitchFamily="18" charset="0"/>
              </a:rPr>
              <a:t>Pull the plunger of the 10ml. piston out and in and explore this pneumatic system</a:t>
            </a:r>
          </a:p>
          <a:p>
            <a:pPr lvl="0" defTabSz="457200" eaLnBrk="0" fontAlgn="base" hangingPunct="0">
              <a:lnSpc>
                <a:spcPct val="93000"/>
              </a:lnSpc>
              <a:spcBef>
                <a:spcPct val="0"/>
              </a:spcBef>
              <a:spcAft>
                <a:spcPts val="1425"/>
              </a:spcAft>
              <a:buClr>
                <a:srgbClr val="000000"/>
              </a:buClr>
              <a:buSzPct val="100000"/>
              <a:buNone/>
            </a:pPr>
            <a:r>
              <a:rPr kumimoji="0" lang="en-CA" sz="2000" b="0" i="0" u="none" strike="noStrike" kern="0" cap="none" spc="0" normalizeH="0" baseline="0" noProof="0" dirty="0" smtClean="0">
                <a:ln>
                  <a:noFill/>
                </a:ln>
                <a:solidFill>
                  <a:srgbClr val="000000"/>
                </a:solidFill>
                <a:effectLst/>
                <a:uLnTx/>
                <a:uFillTx/>
                <a:latin typeface="Times New Roman" panose="02020603050405020304" pitchFamily="18" charset="0"/>
                <a:ea typeface="ＭＳ Ｐゴシック" charset="0"/>
                <a:cs typeface="Times New Roman" panose="02020603050405020304" pitchFamily="18" charset="0"/>
              </a:rPr>
              <a:t>Notice that the 30ml. piston does not respond instantaneously because air is a “spongy” fluid and compresses – watch carefully as the delay is very slight!</a:t>
            </a:r>
            <a:endParaRPr lang="en-CA" sz="2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57800" y="1828799"/>
            <a:ext cx="3389951" cy="4162294"/>
          </a:xfrm>
          <a:prstGeom prst="rect">
            <a:avLst/>
          </a:prstGeom>
        </p:spPr>
      </p:pic>
      <p:sp>
        <p:nvSpPr>
          <p:cNvPr id="5" name="Footer Placeholder 4"/>
          <p:cNvSpPr>
            <a:spLocks noGrp="1"/>
          </p:cNvSpPr>
          <p:nvPr>
            <p:ph type="ftr" sz="quarter" idx="11"/>
          </p:nvPr>
        </p:nvSpPr>
        <p:spPr/>
        <p:txBody>
          <a:bodyPr/>
          <a:lstStyle/>
          <a:p>
            <a:r>
              <a:rPr lang="en-CA" smtClean="0"/>
              <a:t>Mechanical Kits Ltd.</a:t>
            </a:r>
            <a:endParaRPr lang="en-CA"/>
          </a:p>
        </p:txBody>
      </p:sp>
    </p:spTree>
    <p:extLst>
      <p:ext uri="{BB962C8B-B14F-4D97-AF65-F5344CB8AC3E}">
        <p14:creationId xmlns:p14="http://schemas.microsoft.com/office/powerpoint/2010/main" val="3246833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latin typeface="Times New Roman" panose="02020603050405020304" pitchFamily="18" charset="0"/>
                <a:cs typeface="Times New Roman" panose="02020603050405020304" pitchFamily="18" charset="0"/>
              </a:rPr>
              <a:t>Pascal’s Law</a:t>
            </a:r>
            <a:endParaRPr lang="en-CA" sz="3600" dirty="0"/>
          </a:p>
        </p:txBody>
      </p:sp>
      <p:sp>
        <p:nvSpPr>
          <p:cNvPr id="3" name="Content Placeholder 2"/>
          <p:cNvSpPr>
            <a:spLocks noGrp="1"/>
          </p:cNvSpPr>
          <p:nvPr>
            <p:ph idx="1"/>
          </p:nvPr>
        </p:nvSpPr>
        <p:spPr>
          <a:xfrm>
            <a:off x="457200" y="1600200"/>
            <a:ext cx="4419600" cy="4525963"/>
          </a:xfrm>
        </p:spPr>
        <p:txBody>
          <a:bodyPr>
            <a:normAutofit/>
          </a:bodyPr>
          <a:lstStyle/>
          <a:p>
            <a:pPr marL="0" indent="0">
              <a:buNone/>
            </a:pPr>
            <a:r>
              <a:rPr lang="en-CA" sz="2000" dirty="0" smtClean="0">
                <a:latin typeface="Times New Roman" panose="02020603050405020304" pitchFamily="18" charset="0"/>
                <a:cs typeface="Times New Roman" panose="02020603050405020304" pitchFamily="18" charset="0"/>
              </a:rPr>
              <a:t>Use the 30ml. a 10ml. piston and a short piece of tubing</a:t>
            </a:r>
          </a:p>
          <a:p>
            <a:pPr marL="0" indent="0">
              <a:buNone/>
            </a:pPr>
            <a:r>
              <a:rPr lang="en-CA" sz="2000" dirty="0" smtClean="0">
                <a:latin typeface="Times New Roman" panose="02020603050405020304" pitchFamily="18" charset="0"/>
                <a:cs typeface="Times New Roman" panose="02020603050405020304" pitchFamily="18" charset="0"/>
              </a:rPr>
              <a:t>Connect the tubing to the 30ml. piston and fill it half full of water</a:t>
            </a:r>
          </a:p>
          <a:p>
            <a:pPr marL="0" indent="0">
              <a:buNone/>
            </a:pPr>
            <a:r>
              <a:rPr lang="en-CA" sz="2000" dirty="0" smtClean="0">
                <a:latin typeface="Times New Roman" panose="02020603050405020304" pitchFamily="18" charset="0"/>
                <a:cs typeface="Times New Roman" panose="02020603050405020304" pitchFamily="18" charset="0"/>
              </a:rPr>
              <a:t>Turn the 30 ml. piston upside-down and gently press the plunger to remove the air bubbles</a:t>
            </a:r>
          </a:p>
          <a:p>
            <a:pPr marL="0" indent="0">
              <a:buNone/>
            </a:pPr>
            <a:r>
              <a:rPr lang="en-CA" sz="2000" dirty="0" smtClean="0">
                <a:latin typeface="Times New Roman" panose="02020603050405020304" pitchFamily="18" charset="0"/>
                <a:cs typeface="Times New Roman" panose="02020603050405020304" pitchFamily="18" charset="0"/>
              </a:rPr>
              <a:t>Push the plunger of the 10ml. piston in and then connect to the tubing</a:t>
            </a:r>
          </a:p>
          <a:p>
            <a:pPr marL="0" indent="0">
              <a:buNone/>
            </a:pPr>
            <a:endParaRPr lang="en-CA" sz="2000" dirty="0" smtClean="0">
              <a:latin typeface="Times New Roman" panose="02020603050405020304" pitchFamily="18" charset="0"/>
              <a:cs typeface="Times New Roman" panose="02020603050405020304" pitchFamily="18" charset="0"/>
            </a:endParaRPr>
          </a:p>
          <a:p>
            <a:pPr marL="0" indent="0">
              <a:buNone/>
            </a:pPr>
            <a:r>
              <a:rPr lang="en-CA" sz="2000" dirty="0" smtClean="0">
                <a:latin typeface="Times New Roman" panose="02020603050405020304" pitchFamily="18" charset="0"/>
                <a:cs typeface="Times New Roman" panose="02020603050405020304" pitchFamily="18" charset="0"/>
              </a:rPr>
              <a:t>Pull the plunger of the 10ml. piston out and in and explore the system</a:t>
            </a:r>
          </a:p>
          <a:p>
            <a:endParaRPr lang="en-CA"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57800" y="1828799"/>
            <a:ext cx="3389951" cy="4162294"/>
          </a:xfrm>
          <a:prstGeom prst="rect">
            <a:avLst/>
          </a:prstGeom>
        </p:spPr>
      </p:pic>
      <p:sp>
        <p:nvSpPr>
          <p:cNvPr id="5" name="Footer Placeholder 4"/>
          <p:cNvSpPr>
            <a:spLocks noGrp="1"/>
          </p:cNvSpPr>
          <p:nvPr>
            <p:ph type="ftr" sz="quarter" idx="11"/>
          </p:nvPr>
        </p:nvSpPr>
        <p:spPr/>
        <p:txBody>
          <a:bodyPr/>
          <a:lstStyle/>
          <a:p>
            <a:r>
              <a:rPr lang="en-CA" smtClean="0"/>
              <a:t>Mechanical Kits Ltd.</a:t>
            </a:r>
            <a:endParaRPr lang="en-CA"/>
          </a:p>
        </p:txBody>
      </p:sp>
    </p:spTree>
    <p:extLst>
      <p:ext uri="{BB962C8B-B14F-4D97-AF65-F5344CB8AC3E}">
        <p14:creationId xmlns:p14="http://schemas.microsoft.com/office/powerpoint/2010/main" val="2635039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latin typeface="Times New Roman" panose="02020603050405020304" pitchFamily="18" charset="0"/>
                <a:cs typeface="Times New Roman" panose="02020603050405020304" pitchFamily="18" charset="0"/>
              </a:rPr>
              <a:t>Relationship of Force, Pressure &amp; Area - 1</a:t>
            </a:r>
            <a:endParaRPr lang="en-CA"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201"/>
            <a:ext cx="8229600" cy="1981200"/>
          </a:xfrm>
        </p:spPr>
        <p:txBody>
          <a:bodyPr/>
          <a:lstStyle/>
          <a:p>
            <a:pPr marL="0" indent="0">
              <a:buNone/>
            </a:pPr>
            <a:r>
              <a:rPr lang="ru-RU" sz="2000" dirty="0" smtClean="0">
                <a:latin typeface="Times New Roman" panose="02020603050405020304" pitchFamily="18" charset="0"/>
                <a:cs typeface="Times New Roman" panose="02020603050405020304" pitchFamily="18" charset="0"/>
              </a:rPr>
              <a:t>Force on the ﬂuid in a small </a:t>
            </a:r>
            <a:r>
              <a:rPr lang="en-CA" sz="2000" dirty="0" smtClean="0">
                <a:latin typeface="Times New Roman" panose="02020603050405020304" pitchFamily="18" charset="0"/>
                <a:cs typeface="Times New Roman" panose="02020603050405020304" pitchFamily="18" charset="0"/>
              </a:rPr>
              <a:t>piston</a:t>
            </a:r>
            <a:r>
              <a:rPr lang="ru-RU" sz="2000" dirty="0" smtClean="0">
                <a:latin typeface="Times New Roman" panose="02020603050405020304" pitchFamily="18" charset="0"/>
                <a:cs typeface="Times New Roman" panose="02020603050405020304" pitchFamily="18" charset="0"/>
              </a:rPr>
              <a:t> is greatly increased in the larger</a:t>
            </a:r>
            <a:r>
              <a:rPr lang="en-CA" sz="2000" dirty="0" smtClean="0">
                <a:latin typeface="Times New Roman" panose="02020603050405020304" pitchFamily="18" charset="0"/>
                <a:cs typeface="Times New Roman" panose="02020603050405020304" pitchFamily="18" charset="0"/>
              </a:rPr>
              <a:t> piston</a:t>
            </a:r>
            <a:r>
              <a:rPr lang="ru-RU" sz="2000" dirty="0" smtClean="0">
                <a:latin typeface="Times New Roman" panose="02020603050405020304" pitchFamily="18" charset="0"/>
                <a:cs typeface="Times New Roman" panose="02020603050405020304" pitchFamily="18" charset="0"/>
              </a:rPr>
              <a:t> since the diameter is larger. The only drawback is that the distance the small </a:t>
            </a:r>
            <a:r>
              <a:rPr lang="en-CA" sz="2000" dirty="0" smtClean="0">
                <a:latin typeface="Times New Roman" panose="02020603050405020304" pitchFamily="18" charset="0"/>
                <a:cs typeface="Times New Roman" panose="02020603050405020304" pitchFamily="18" charset="0"/>
              </a:rPr>
              <a:t>piston</a:t>
            </a:r>
            <a:r>
              <a:rPr lang="ru-RU" sz="2000" dirty="0" smtClean="0">
                <a:latin typeface="Times New Roman" panose="02020603050405020304" pitchFamily="18" charset="0"/>
                <a:cs typeface="Times New Roman" panose="02020603050405020304" pitchFamily="18" charset="0"/>
              </a:rPr>
              <a:t> must go is greater and the </a:t>
            </a:r>
            <a:r>
              <a:rPr lang="en-CA" sz="2000" dirty="0" smtClean="0">
                <a:latin typeface="Times New Roman" panose="02020603050405020304" pitchFamily="18" charset="0"/>
                <a:cs typeface="Times New Roman" panose="02020603050405020304" pitchFamily="18" charset="0"/>
              </a:rPr>
              <a:t>large</a:t>
            </a:r>
            <a:r>
              <a:rPr lang="ru-RU" sz="2000" dirty="0" smtClean="0">
                <a:latin typeface="Times New Roman" panose="02020603050405020304" pitchFamily="18" charset="0"/>
                <a:cs typeface="Times New Roman" panose="02020603050405020304" pitchFamily="18" charset="0"/>
              </a:rPr>
              <a:t> </a:t>
            </a:r>
            <a:r>
              <a:rPr lang="en-CA" sz="2000" dirty="0" smtClean="0">
                <a:latin typeface="Times New Roman" panose="02020603050405020304" pitchFamily="18" charset="0"/>
                <a:cs typeface="Times New Roman" panose="02020603050405020304" pitchFamily="18" charset="0"/>
              </a:rPr>
              <a:t>piston</a:t>
            </a:r>
            <a:r>
              <a:rPr lang="ru-RU" sz="2000" dirty="0" smtClean="0">
                <a:latin typeface="Times New Roman" panose="02020603050405020304" pitchFamily="18" charset="0"/>
                <a:cs typeface="Times New Roman" panose="02020603050405020304" pitchFamily="18" charset="0"/>
              </a:rPr>
              <a:t> moves only a short distance. The small syringe is easier to push, but it doesn’t make much movement in the larger one! </a:t>
            </a:r>
            <a:endParaRPr lang="en-CA" sz="2000" dirty="0" smtClean="0">
              <a:latin typeface="Times New Roman" panose="02020603050405020304" pitchFamily="18" charset="0"/>
              <a:cs typeface="Times New Roman" panose="02020603050405020304" pitchFamily="18" charset="0"/>
            </a:endParaRPr>
          </a:p>
          <a:p>
            <a:pPr marL="0" indent="0">
              <a:buNone/>
            </a:pPr>
            <a:endParaRPr lang="en-CA" dirty="0"/>
          </a:p>
        </p:txBody>
      </p:sp>
      <p:pic>
        <p:nvPicPr>
          <p:cNvPr id="4" name="Picture 3" descr="Example.tif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8800" y="3429000"/>
            <a:ext cx="5181600" cy="2952644"/>
          </a:xfrm>
          <a:prstGeom prst="rect">
            <a:avLst/>
          </a:prstGeom>
        </p:spPr>
      </p:pic>
      <p:sp>
        <p:nvSpPr>
          <p:cNvPr id="5" name="Footer Placeholder 4"/>
          <p:cNvSpPr>
            <a:spLocks noGrp="1"/>
          </p:cNvSpPr>
          <p:nvPr>
            <p:ph type="ftr" sz="quarter" idx="11"/>
          </p:nvPr>
        </p:nvSpPr>
        <p:spPr/>
        <p:txBody>
          <a:bodyPr/>
          <a:lstStyle/>
          <a:p>
            <a:r>
              <a:rPr lang="en-CA" smtClean="0"/>
              <a:t>Mechanical Kits Ltd.</a:t>
            </a:r>
            <a:endParaRPr lang="en-CA"/>
          </a:p>
        </p:txBody>
      </p:sp>
    </p:spTree>
    <p:extLst>
      <p:ext uri="{BB962C8B-B14F-4D97-AF65-F5344CB8AC3E}">
        <p14:creationId xmlns:p14="http://schemas.microsoft.com/office/powerpoint/2010/main" val="1517321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latin typeface="Times New Roman" panose="02020603050405020304" pitchFamily="18" charset="0"/>
                <a:cs typeface="Times New Roman" panose="02020603050405020304" pitchFamily="18" charset="0"/>
              </a:rPr>
              <a:t>Relationship of Force, Pressure &amp; Area - 2</a:t>
            </a:r>
            <a:endParaRPr lang="en-CA" sz="3600" dirty="0"/>
          </a:p>
        </p:txBody>
      </p:sp>
      <p:sp>
        <p:nvSpPr>
          <p:cNvPr id="3" name="Content Placeholder 2"/>
          <p:cNvSpPr>
            <a:spLocks noGrp="1"/>
          </p:cNvSpPr>
          <p:nvPr>
            <p:ph idx="1"/>
          </p:nvPr>
        </p:nvSpPr>
        <p:spPr>
          <a:xfrm>
            <a:off x="457200" y="1600200"/>
            <a:ext cx="4114800" cy="4525963"/>
          </a:xfrm>
        </p:spPr>
        <p:txBody>
          <a:bodyPr>
            <a:normAutofit fontScale="92500"/>
          </a:bodyPr>
          <a:lstStyle/>
          <a:p>
            <a:pPr marL="0" indent="0">
              <a:buNone/>
            </a:pPr>
            <a:r>
              <a:rPr lang="en-CA" sz="2200" dirty="0" smtClean="0">
                <a:latin typeface="Times New Roman" panose="02020603050405020304" pitchFamily="18" charset="0"/>
                <a:cs typeface="Times New Roman" panose="02020603050405020304" pitchFamily="18" charset="0"/>
              </a:rPr>
              <a:t>Use the 60ml. and 10ml. piston and a short piece of tubing</a:t>
            </a:r>
          </a:p>
          <a:p>
            <a:pPr marL="0" indent="0">
              <a:buNone/>
            </a:pPr>
            <a:r>
              <a:rPr lang="en-CA" sz="2200" dirty="0" smtClean="0">
                <a:latin typeface="Times New Roman" panose="02020603050405020304" pitchFamily="18" charset="0"/>
                <a:cs typeface="Times New Roman" panose="02020603050405020304" pitchFamily="18" charset="0"/>
              </a:rPr>
              <a:t>Connect the tubing to the 60ml. piston and fill it to 15 ml. full of water</a:t>
            </a:r>
          </a:p>
          <a:p>
            <a:pPr marL="0" indent="0">
              <a:buNone/>
            </a:pPr>
            <a:r>
              <a:rPr lang="en-CA" sz="2200" dirty="0" smtClean="0">
                <a:latin typeface="Times New Roman" panose="02020603050405020304" pitchFamily="18" charset="0"/>
                <a:cs typeface="Times New Roman" panose="02020603050405020304" pitchFamily="18" charset="0"/>
              </a:rPr>
              <a:t>Turn the 60 ml. piston  upside-down and gently press the plunger to remove the air bubbles</a:t>
            </a:r>
          </a:p>
          <a:p>
            <a:pPr marL="0" indent="0">
              <a:buNone/>
            </a:pPr>
            <a:r>
              <a:rPr lang="en-CA" sz="2200" dirty="0" smtClean="0">
                <a:latin typeface="Times New Roman" panose="02020603050405020304" pitchFamily="18" charset="0"/>
                <a:cs typeface="Times New Roman" panose="02020603050405020304" pitchFamily="18" charset="0"/>
              </a:rPr>
              <a:t>Push the plunger of the 10ml. piston in and then connect to the tubing</a:t>
            </a:r>
          </a:p>
          <a:p>
            <a:pPr marL="0" indent="0">
              <a:buNone/>
            </a:pPr>
            <a:endParaRPr lang="en-CA" sz="2200" dirty="0" smtClean="0">
              <a:latin typeface="Times New Roman" panose="02020603050405020304" pitchFamily="18" charset="0"/>
              <a:cs typeface="Times New Roman" panose="02020603050405020304" pitchFamily="18" charset="0"/>
            </a:endParaRPr>
          </a:p>
          <a:p>
            <a:pPr marL="0" indent="0">
              <a:buNone/>
            </a:pPr>
            <a:r>
              <a:rPr lang="en-CA" sz="2200" dirty="0" smtClean="0">
                <a:latin typeface="Times New Roman" panose="02020603050405020304" pitchFamily="18" charset="0"/>
                <a:cs typeface="Times New Roman" panose="02020603050405020304" pitchFamily="18" charset="0"/>
              </a:rPr>
              <a:t>Pull the plunger of the 10ml. piston out and in and explore this “hydraulic lift”</a:t>
            </a:r>
          </a:p>
          <a:p>
            <a:pPr marL="0" indent="0">
              <a:buNone/>
            </a:pPr>
            <a:endParaRPr lang="en-CA"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9200" y="1619726"/>
            <a:ext cx="3352800" cy="4556659"/>
          </a:xfrm>
          <a:prstGeom prst="rect">
            <a:avLst/>
          </a:prstGeom>
        </p:spPr>
      </p:pic>
      <p:sp>
        <p:nvSpPr>
          <p:cNvPr id="5" name="Footer Placeholder 4"/>
          <p:cNvSpPr>
            <a:spLocks noGrp="1"/>
          </p:cNvSpPr>
          <p:nvPr>
            <p:ph type="ftr" sz="quarter" idx="11"/>
          </p:nvPr>
        </p:nvSpPr>
        <p:spPr/>
        <p:txBody>
          <a:bodyPr/>
          <a:lstStyle/>
          <a:p>
            <a:r>
              <a:rPr lang="en-CA" smtClean="0"/>
              <a:t>Mechanical Kits Ltd.</a:t>
            </a:r>
            <a:endParaRPr lang="en-CA"/>
          </a:p>
        </p:txBody>
      </p:sp>
    </p:spTree>
    <p:extLst>
      <p:ext uri="{BB962C8B-B14F-4D97-AF65-F5344CB8AC3E}">
        <p14:creationId xmlns:p14="http://schemas.microsoft.com/office/powerpoint/2010/main" val="2032942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latin typeface="Times New Roman" panose="02020603050405020304" pitchFamily="18" charset="0"/>
                <a:cs typeface="Times New Roman" panose="02020603050405020304" pitchFamily="18" charset="0"/>
              </a:rPr>
              <a:t>Relationship of Force, Pressure &amp; Area - 3</a:t>
            </a:r>
            <a:endParaRPr lang="en-CA" sz="3600" dirty="0"/>
          </a:p>
        </p:txBody>
      </p:sp>
      <p:sp>
        <p:nvSpPr>
          <p:cNvPr id="3" name="Content Placeholder 2"/>
          <p:cNvSpPr>
            <a:spLocks noGrp="1"/>
          </p:cNvSpPr>
          <p:nvPr>
            <p:ph idx="1"/>
          </p:nvPr>
        </p:nvSpPr>
        <p:spPr>
          <a:xfrm>
            <a:off x="457200" y="1600200"/>
            <a:ext cx="4114800" cy="4525963"/>
          </a:xfrm>
        </p:spPr>
        <p:txBody>
          <a:bodyPr>
            <a:normAutofit/>
          </a:bodyPr>
          <a:lstStyle/>
          <a:p>
            <a:pPr marL="0" indent="0">
              <a:buNone/>
            </a:pPr>
            <a:r>
              <a:rPr lang="en-CA" sz="2000" dirty="0" smtClean="0">
                <a:latin typeface="Times New Roman" panose="02020603050405020304" pitchFamily="18" charset="0"/>
                <a:cs typeface="Times New Roman" panose="02020603050405020304" pitchFamily="18" charset="0"/>
              </a:rPr>
              <a:t>Force equals pressure times the </a:t>
            </a:r>
          </a:p>
          <a:p>
            <a:pPr marL="0" indent="0">
              <a:buNone/>
            </a:pPr>
            <a:r>
              <a:rPr lang="en-CA" sz="2000" dirty="0" smtClean="0">
                <a:latin typeface="Times New Roman" panose="02020603050405020304" pitchFamily="18" charset="0"/>
                <a:cs typeface="Times New Roman" panose="02020603050405020304" pitchFamily="18" charset="0"/>
              </a:rPr>
              <a:t>area, (F = P X A). Since the area </a:t>
            </a:r>
          </a:p>
          <a:p>
            <a:pPr marL="0" indent="0">
              <a:buNone/>
            </a:pPr>
            <a:r>
              <a:rPr lang="en-CA" sz="2000" dirty="0" smtClean="0">
                <a:latin typeface="Times New Roman" panose="02020603050405020304" pitchFamily="18" charset="0"/>
                <a:cs typeface="Times New Roman" panose="02020603050405020304" pitchFamily="18" charset="0"/>
              </a:rPr>
              <a:t>of the big piston is larger, the force</a:t>
            </a:r>
          </a:p>
          <a:p>
            <a:pPr marL="0" indent="0">
              <a:buNone/>
            </a:pPr>
            <a:r>
              <a:rPr lang="en-CA" sz="2000" dirty="0" smtClean="0">
                <a:latin typeface="Times New Roman" panose="02020603050405020304" pitchFamily="18" charset="0"/>
                <a:cs typeface="Times New Roman" panose="02020603050405020304" pitchFamily="18" charset="0"/>
              </a:rPr>
              <a:t>is multiplied while the pressure of the </a:t>
            </a:r>
          </a:p>
          <a:p>
            <a:pPr marL="0" indent="0">
              <a:buNone/>
            </a:pPr>
            <a:r>
              <a:rPr lang="en-CA" sz="2000" dirty="0" smtClean="0">
                <a:latin typeface="Times New Roman" panose="02020603050405020304" pitchFamily="18" charset="0"/>
                <a:cs typeface="Times New Roman" panose="02020603050405020304" pitchFamily="18" charset="0"/>
              </a:rPr>
              <a:t>water is the same between the two </a:t>
            </a:r>
          </a:p>
          <a:p>
            <a:pPr marL="0" indent="0">
              <a:buNone/>
            </a:pPr>
            <a:r>
              <a:rPr lang="en-CA" sz="2000" dirty="0" smtClean="0">
                <a:latin typeface="Times New Roman" panose="02020603050405020304" pitchFamily="18" charset="0"/>
                <a:cs typeface="Times New Roman" panose="02020603050405020304" pitchFamily="18" charset="0"/>
              </a:rPr>
              <a:t>pistons.</a:t>
            </a:r>
          </a:p>
          <a:p>
            <a:pPr marL="0" indent="0">
              <a:buNone/>
            </a:pPr>
            <a:endParaRPr lang="en-CA" sz="2000" dirty="0" smtClean="0">
              <a:latin typeface="Times New Roman" panose="02020603050405020304" pitchFamily="18" charset="0"/>
              <a:cs typeface="Times New Roman" panose="02020603050405020304" pitchFamily="18" charset="0"/>
            </a:endParaRPr>
          </a:p>
          <a:p>
            <a:pPr marL="0" indent="0">
              <a:buNone/>
            </a:pPr>
            <a:r>
              <a:rPr lang="en-CA" sz="2000" dirty="0" smtClean="0">
                <a:latin typeface="Times New Roman" panose="02020603050405020304" pitchFamily="18" charset="0"/>
                <a:cs typeface="Times New Roman" panose="02020603050405020304" pitchFamily="18" charset="0"/>
              </a:rPr>
              <a:t>In the same way as before connect this system.</a:t>
            </a:r>
          </a:p>
          <a:p>
            <a:pPr marL="0" indent="0">
              <a:buNone/>
            </a:pPr>
            <a:r>
              <a:rPr lang="en-CA" sz="2000" dirty="0" smtClean="0">
                <a:latin typeface="Times New Roman" panose="02020603050405020304" pitchFamily="18" charset="0"/>
                <a:cs typeface="Times New Roman" panose="02020603050405020304" pitchFamily="18" charset="0"/>
              </a:rPr>
              <a:t>What do you expect will happen when the plunger of the 30ml. piston is moved out and in?</a:t>
            </a:r>
          </a:p>
          <a:p>
            <a:pPr marL="0" indent="0">
              <a:buNone/>
            </a:pPr>
            <a:endParaRPr lang="en-CA" sz="2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800600" y="1600200"/>
            <a:ext cx="3398337" cy="4904724"/>
          </a:xfrm>
          <a:prstGeom prst="rect">
            <a:avLst/>
          </a:prstGeom>
        </p:spPr>
      </p:pic>
      <p:sp>
        <p:nvSpPr>
          <p:cNvPr id="5" name="Footer Placeholder 4"/>
          <p:cNvSpPr>
            <a:spLocks noGrp="1"/>
          </p:cNvSpPr>
          <p:nvPr>
            <p:ph type="ftr" sz="quarter" idx="11"/>
          </p:nvPr>
        </p:nvSpPr>
        <p:spPr/>
        <p:txBody>
          <a:bodyPr/>
          <a:lstStyle/>
          <a:p>
            <a:r>
              <a:rPr lang="en-CA" smtClean="0"/>
              <a:t>Mechanical Kits Ltd.</a:t>
            </a:r>
            <a:endParaRPr lang="en-CA"/>
          </a:p>
        </p:txBody>
      </p:sp>
    </p:spTree>
    <p:extLst>
      <p:ext uri="{BB962C8B-B14F-4D97-AF65-F5344CB8AC3E}">
        <p14:creationId xmlns:p14="http://schemas.microsoft.com/office/powerpoint/2010/main" val="42109956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1647</Words>
  <Application>Microsoft Office PowerPoint</Application>
  <PresentationFormat>On-screen Show (4:3)</PresentationFormat>
  <Paragraphs>132</Paragraphs>
  <Slides>16</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ＭＳ Ｐゴシック</vt:lpstr>
      <vt:lpstr>Arial</vt:lpstr>
      <vt:lpstr>Calibri</vt:lpstr>
      <vt:lpstr>Times New Roman</vt:lpstr>
      <vt:lpstr>Office Theme</vt:lpstr>
      <vt:lpstr>Classroom Activity – Fluid Power</vt:lpstr>
      <vt:lpstr>History of Fluid Power - 1</vt:lpstr>
      <vt:lpstr>History of Fluid Power - 2</vt:lpstr>
      <vt:lpstr>History of Fluid Power - 3</vt:lpstr>
      <vt:lpstr>Compressibility of Fluids</vt:lpstr>
      <vt:lpstr>Pascal’s Law</vt:lpstr>
      <vt:lpstr>Relationship of Force, Pressure &amp; Area - 1</vt:lpstr>
      <vt:lpstr>Relationship of Force, Pressure &amp; Area - 2</vt:lpstr>
      <vt:lpstr>Relationship of Force, Pressure &amp; Area - 3</vt:lpstr>
      <vt:lpstr>Solving a problem involving  Force, Pressure &amp; Area</vt:lpstr>
      <vt:lpstr>Exploring a fluidic system</vt:lpstr>
      <vt:lpstr>Building Activity – Up &amp; Over model</vt:lpstr>
      <vt:lpstr>Classes of Levers - 1</vt:lpstr>
      <vt:lpstr>Classes of Levers - 2</vt:lpstr>
      <vt:lpstr>Classes of Levers - 3</vt:lpstr>
      <vt:lpstr>Analysing a Fluid Power System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Classroom Activity – Fluid Power</dc:title>
  <dc:creator>Steve</dc:creator>
  <cp:lastModifiedBy>User</cp:lastModifiedBy>
  <cp:revision>17</cp:revision>
  <dcterms:created xsi:type="dcterms:W3CDTF">2013-10-24T19:11:36Z</dcterms:created>
  <dcterms:modified xsi:type="dcterms:W3CDTF">2015-01-19T19:58:38Z</dcterms:modified>
</cp:coreProperties>
</file>