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handoutMasterIdLst>
    <p:handoutMasterId r:id="rId49"/>
  </p:handoutMasterIdLst>
  <p:sldIdLst>
    <p:sldId id="257" r:id="rId3"/>
    <p:sldId id="295" r:id="rId4"/>
    <p:sldId id="282" r:id="rId5"/>
    <p:sldId id="277" r:id="rId6"/>
    <p:sldId id="256" r:id="rId7"/>
    <p:sldId id="258" r:id="rId8"/>
    <p:sldId id="263" r:id="rId9"/>
    <p:sldId id="281" r:id="rId10"/>
    <p:sldId id="268" r:id="rId11"/>
    <p:sldId id="278" r:id="rId12"/>
    <p:sldId id="260" r:id="rId13"/>
    <p:sldId id="261" r:id="rId14"/>
    <p:sldId id="280" r:id="rId15"/>
    <p:sldId id="262" r:id="rId16"/>
    <p:sldId id="264" r:id="rId17"/>
    <p:sldId id="259" r:id="rId18"/>
    <p:sldId id="296" r:id="rId19"/>
    <p:sldId id="269" r:id="rId20"/>
    <p:sldId id="270" r:id="rId21"/>
    <p:sldId id="271" r:id="rId22"/>
    <p:sldId id="284" r:id="rId23"/>
    <p:sldId id="272" r:id="rId24"/>
    <p:sldId id="285" r:id="rId25"/>
    <p:sldId id="273" r:id="rId26"/>
    <p:sldId id="274" r:id="rId27"/>
    <p:sldId id="297" r:id="rId28"/>
    <p:sldId id="307" r:id="rId29"/>
    <p:sldId id="308" r:id="rId30"/>
    <p:sldId id="286" r:id="rId31"/>
    <p:sldId id="290" r:id="rId32"/>
    <p:sldId id="291" r:id="rId33"/>
    <p:sldId id="289" r:id="rId34"/>
    <p:sldId id="310" r:id="rId35"/>
    <p:sldId id="299" r:id="rId36"/>
    <p:sldId id="275" r:id="rId37"/>
    <p:sldId id="300" r:id="rId38"/>
    <p:sldId id="304" r:id="rId39"/>
    <p:sldId id="306" r:id="rId40"/>
    <p:sldId id="301" r:id="rId41"/>
    <p:sldId id="283" r:id="rId42"/>
    <p:sldId id="287" r:id="rId43"/>
    <p:sldId id="288" r:id="rId44"/>
    <p:sldId id="292" r:id="rId45"/>
    <p:sldId id="293" r:id="rId46"/>
    <p:sldId id="29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0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EE332D-5C2F-4DAA-B171-76A81D2DED3D}" type="datetimeFigureOut">
              <a:rPr lang="en-CA" smtClean="0"/>
              <a:pPr/>
              <a:t>2019-01-24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17EDDD-F0F6-4182-95FF-61B7D35AA257}" type="slidenum">
              <a:rPr lang="en-CA" smtClean="0"/>
              <a:pPr/>
              <a:t>‹#›</a:t>
            </a:fld>
            <a:endParaRPr lang="en-CA"/>
          </a:p>
        </p:txBody>
      </p:sp>
    </p:spTree>
    <p:extLst>
      <p:ext uri="{BB962C8B-B14F-4D97-AF65-F5344CB8AC3E}">
        <p14:creationId xmlns:p14="http://schemas.microsoft.com/office/powerpoint/2010/main" val="290879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B9511-0D4C-4676-BE9F-A5D81B23FC4A}" type="datetimeFigureOut">
              <a:rPr lang="en-US" smtClean="0"/>
              <a:t>1/24/2019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D3261-C004-4E7A-95F6-09500E62BF7F}" type="slidenum">
              <a:rPr lang="en-US" smtClean="0"/>
              <a:t>‹#›</a:t>
            </a:fld>
            <a:endParaRPr lang="en-US"/>
          </a:p>
        </p:txBody>
      </p:sp>
    </p:spTree>
    <p:extLst>
      <p:ext uri="{BB962C8B-B14F-4D97-AF65-F5344CB8AC3E}">
        <p14:creationId xmlns:p14="http://schemas.microsoft.com/office/powerpoint/2010/main" val="381504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3286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F8D793FF-B745-4D4A-8C87-3E934C23F6F4}" type="datetimeFigureOut">
              <a:rPr lang="en-CA" smtClean="0"/>
              <a:pPr/>
              <a:t>2019-01-24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20D5EA-B255-4E02-B01D-1EA32671D141}"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8D793FF-B745-4D4A-8C87-3E934C23F6F4}" type="datetimeFigureOut">
              <a:rPr lang="en-CA" smtClean="0"/>
              <a:pPr/>
              <a:t>2019-01-24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20D5EA-B255-4E02-B01D-1EA32671D141}"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8D793FF-B745-4D4A-8C87-3E934C23F6F4}" type="datetimeFigureOut">
              <a:rPr lang="en-CA" smtClean="0"/>
              <a:pPr/>
              <a:t>2019-01-24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20D5EA-B255-4E02-B01D-1EA32671D141}"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571B7A9-2410-4235-B586-2A6D11BBB27D}" type="datetime1">
              <a:rPr lang="en-CA" smtClean="0"/>
              <a:t>2019-01-24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20D5EA-B255-4E02-B01D-1EA32671D141}" type="slidenum">
              <a:rPr lang="en-CA" smtClean="0"/>
              <a:pPr/>
              <a:t>‹#›</a:t>
            </a:fld>
            <a:endParaRPr lang="en-CA"/>
          </a:p>
        </p:txBody>
      </p:sp>
    </p:spTree>
    <p:extLst>
      <p:ext uri="{BB962C8B-B14F-4D97-AF65-F5344CB8AC3E}">
        <p14:creationId xmlns:p14="http://schemas.microsoft.com/office/powerpoint/2010/main" val="1259862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E3B5150-F251-4B9E-B417-F918BB0CB2DE}" type="datetime1">
              <a:rPr lang="en-CA" smtClean="0"/>
              <a:t>2019-01-24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20D5EA-B255-4E02-B01D-1EA32671D141}" type="slidenum">
              <a:rPr lang="en-CA" smtClean="0"/>
              <a:pPr/>
              <a:t>‹#›</a:t>
            </a:fld>
            <a:endParaRPr lang="en-CA"/>
          </a:p>
        </p:txBody>
      </p:sp>
    </p:spTree>
    <p:extLst>
      <p:ext uri="{BB962C8B-B14F-4D97-AF65-F5344CB8AC3E}">
        <p14:creationId xmlns:p14="http://schemas.microsoft.com/office/powerpoint/2010/main" val="294545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4876F1-EDC8-444E-8836-70CB3CB5490F}" type="datetime1">
              <a:rPr lang="en-CA" smtClean="0"/>
              <a:t>2019-01-24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20D5EA-B255-4E02-B01D-1EA32671D141}" type="slidenum">
              <a:rPr lang="en-CA" smtClean="0"/>
              <a:pPr/>
              <a:t>‹#›</a:t>
            </a:fld>
            <a:endParaRPr lang="en-CA"/>
          </a:p>
        </p:txBody>
      </p:sp>
    </p:spTree>
    <p:extLst>
      <p:ext uri="{BB962C8B-B14F-4D97-AF65-F5344CB8AC3E}">
        <p14:creationId xmlns:p14="http://schemas.microsoft.com/office/powerpoint/2010/main" val="4062579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3665724-73C3-4CE8-9F7A-B540E5E71242}" type="datetime1">
              <a:rPr lang="en-CA" smtClean="0"/>
              <a:t>2019-01-24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20D5EA-B255-4E02-B01D-1EA32671D141}" type="slidenum">
              <a:rPr lang="en-CA" smtClean="0"/>
              <a:pPr/>
              <a:t>‹#›</a:t>
            </a:fld>
            <a:endParaRPr lang="en-CA"/>
          </a:p>
        </p:txBody>
      </p:sp>
    </p:spTree>
    <p:extLst>
      <p:ext uri="{BB962C8B-B14F-4D97-AF65-F5344CB8AC3E}">
        <p14:creationId xmlns:p14="http://schemas.microsoft.com/office/powerpoint/2010/main" val="1558918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4136BB4-F554-4A93-8B7B-75F8B96CC1D1}" type="datetime1">
              <a:rPr lang="en-CA" smtClean="0"/>
              <a:t>2019-01-24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020D5EA-B255-4E02-B01D-1EA32671D141}" type="slidenum">
              <a:rPr lang="en-CA" smtClean="0"/>
              <a:pPr/>
              <a:t>‹#›</a:t>
            </a:fld>
            <a:endParaRPr lang="en-CA"/>
          </a:p>
        </p:txBody>
      </p:sp>
    </p:spTree>
    <p:extLst>
      <p:ext uri="{BB962C8B-B14F-4D97-AF65-F5344CB8AC3E}">
        <p14:creationId xmlns:p14="http://schemas.microsoft.com/office/powerpoint/2010/main" val="3795058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B26DC4D-6545-485A-BF9F-935C5411DD5F}" type="datetime1">
              <a:rPr lang="en-CA" smtClean="0"/>
              <a:t>2019-01-24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020D5EA-B255-4E02-B01D-1EA32671D141}" type="slidenum">
              <a:rPr lang="en-CA" smtClean="0"/>
              <a:pPr/>
              <a:t>‹#›</a:t>
            </a:fld>
            <a:endParaRPr lang="en-CA"/>
          </a:p>
        </p:txBody>
      </p:sp>
    </p:spTree>
    <p:extLst>
      <p:ext uri="{BB962C8B-B14F-4D97-AF65-F5344CB8AC3E}">
        <p14:creationId xmlns:p14="http://schemas.microsoft.com/office/powerpoint/2010/main" val="1452003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76D29-EA98-4BDB-AFA4-7C2410CF8950}" type="datetime1">
              <a:rPr lang="en-CA" smtClean="0"/>
              <a:t>2019-01-24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020D5EA-B255-4E02-B01D-1EA32671D141}" type="slidenum">
              <a:rPr lang="en-CA" smtClean="0"/>
              <a:pPr/>
              <a:t>‹#›</a:t>
            </a:fld>
            <a:endParaRPr lang="en-CA"/>
          </a:p>
        </p:txBody>
      </p:sp>
    </p:spTree>
    <p:extLst>
      <p:ext uri="{BB962C8B-B14F-4D97-AF65-F5344CB8AC3E}">
        <p14:creationId xmlns:p14="http://schemas.microsoft.com/office/powerpoint/2010/main" val="2325792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A00C11-7B4F-45D4-8589-246690E274C7}" type="datetime1">
              <a:rPr lang="en-CA" smtClean="0"/>
              <a:t>2019-01-24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20D5EA-B255-4E02-B01D-1EA32671D141}" type="slidenum">
              <a:rPr lang="en-CA" smtClean="0"/>
              <a:pPr/>
              <a:t>‹#›</a:t>
            </a:fld>
            <a:endParaRPr lang="en-CA"/>
          </a:p>
        </p:txBody>
      </p:sp>
    </p:spTree>
    <p:extLst>
      <p:ext uri="{BB962C8B-B14F-4D97-AF65-F5344CB8AC3E}">
        <p14:creationId xmlns:p14="http://schemas.microsoft.com/office/powerpoint/2010/main" val="381941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8D793FF-B745-4D4A-8C87-3E934C23F6F4}" type="datetimeFigureOut">
              <a:rPr lang="en-CA" smtClean="0"/>
              <a:pPr/>
              <a:t>2019-01-24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20D5EA-B255-4E02-B01D-1EA32671D141}" type="slidenum">
              <a:rPr lang="en-CA" smtClean="0"/>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87FA6-69DF-4630-B602-520B95E27544}" type="datetime1">
              <a:rPr lang="en-CA" smtClean="0"/>
              <a:t>2019-01-24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20D5EA-B255-4E02-B01D-1EA32671D141}" type="slidenum">
              <a:rPr lang="en-CA" smtClean="0"/>
              <a:pPr/>
              <a:t>‹#›</a:t>
            </a:fld>
            <a:endParaRPr lang="en-CA"/>
          </a:p>
        </p:txBody>
      </p:sp>
    </p:spTree>
    <p:extLst>
      <p:ext uri="{BB962C8B-B14F-4D97-AF65-F5344CB8AC3E}">
        <p14:creationId xmlns:p14="http://schemas.microsoft.com/office/powerpoint/2010/main" val="133633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0D48821-4665-45DF-BD00-EE6FF261E42D}" type="datetime1">
              <a:rPr lang="en-CA" smtClean="0"/>
              <a:t>2019-01-24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20D5EA-B255-4E02-B01D-1EA32671D141}" type="slidenum">
              <a:rPr lang="en-CA" smtClean="0"/>
              <a:pPr/>
              <a:t>‹#›</a:t>
            </a:fld>
            <a:endParaRPr lang="en-CA"/>
          </a:p>
        </p:txBody>
      </p:sp>
    </p:spTree>
    <p:extLst>
      <p:ext uri="{BB962C8B-B14F-4D97-AF65-F5344CB8AC3E}">
        <p14:creationId xmlns:p14="http://schemas.microsoft.com/office/powerpoint/2010/main" val="424786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7CC9A5E-471D-445C-88E0-1508A36B6CAB}" type="datetime1">
              <a:rPr lang="en-CA" smtClean="0"/>
              <a:t>2019-01-24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20D5EA-B255-4E02-B01D-1EA32671D141}" type="slidenum">
              <a:rPr lang="en-CA" smtClean="0"/>
              <a:pPr/>
              <a:t>‹#›</a:t>
            </a:fld>
            <a:endParaRPr lang="en-CA"/>
          </a:p>
        </p:txBody>
      </p:sp>
    </p:spTree>
    <p:extLst>
      <p:ext uri="{BB962C8B-B14F-4D97-AF65-F5344CB8AC3E}">
        <p14:creationId xmlns:p14="http://schemas.microsoft.com/office/powerpoint/2010/main" val="381054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D793FF-B745-4D4A-8C87-3E934C23F6F4}" type="datetimeFigureOut">
              <a:rPr lang="en-CA" smtClean="0"/>
              <a:pPr/>
              <a:t>2019-01-24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20D5EA-B255-4E02-B01D-1EA32671D141}"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8D793FF-B745-4D4A-8C87-3E934C23F6F4}" type="datetimeFigureOut">
              <a:rPr lang="en-CA" smtClean="0"/>
              <a:pPr/>
              <a:t>2019-01-24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20D5EA-B255-4E02-B01D-1EA32671D141}"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F8D793FF-B745-4D4A-8C87-3E934C23F6F4}" type="datetimeFigureOut">
              <a:rPr lang="en-CA" smtClean="0"/>
              <a:pPr/>
              <a:t>2019-01-24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020D5EA-B255-4E02-B01D-1EA32671D141}"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F8D793FF-B745-4D4A-8C87-3E934C23F6F4}" type="datetimeFigureOut">
              <a:rPr lang="en-CA" smtClean="0"/>
              <a:pPr/>
              <a:t>2019-01-24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020D5EA-B255-4E02-B01D-1EA32671D141}"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793FF-B745-4D4A-8C87-3E934C23F6F4}" type="datetimeFigureOut">
              <a:rPr lang="en-CA" smtClean="0"/>
              <a:pPr/>
              <a:t>2019-01-24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020D5EA-B255-4E02-B01D-1EA32671D141}"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D793FF-B745-4D4A-8C87-3E934C23F6F4}" type="datetimeFigureOut">
              <a:rPr lang="en-CA" smtClean="0"/>
              <a:pPr/>
              <a:t>2019-01-24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20D5EA-B255-4E02-B01D-1EA32671D141}"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D793FF-B745-4D4A-8C87-3E934C23F6F4}" type="datetimeFigureOut">
              <a:rPr lang="en-CA" smtClean="0"/>
              <a:pPr/>
              <a:t>2019-01-24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20D5EA-B255-4E02-B01D-1EA32671D141}"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793FF-B745-4D4A-8C87-3E934C23F6F4}" type="datetimeFigureOut">
              <a:rPr lang="en-CA" smtClean="0"/>
              <a:pPr/>
              <a:t>2019-01-24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0D5EA-B255-4E02-B01D-1EA32671D141}"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23CB2-124D-4AE2-A13B-7D8E8ED59357}" type="datetime1">
              <a:rPr lang="en-CA" smtClean="0"/>
              <a:t>2019-01-24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0D5EA-B255-4E02-B01D-1EA32671D141}" type="slidenum">
              <a:rPr lang="en-CA" smtClean="0"/>
              <a:pPr/>
              <a:t>‹#›</a:t>
            </a:fld>
            <a:endParaRPr lang="en-CA"/>
          </a:p>
        </p:txBody>
      </p:sp>
    </p:spTree>
    <p:extLst>
      <p:ext uri="{BB962C8B-B14F-4D97-AF65-F5344CB8AC3E}">
        <p14:creationId xmlns:p14="http://schemas.microsoft.com/office/powerpoint/2010/main" val="2080875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nfpa.com/education/LearningResources-TVPrograms.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www.cat.com/en_US/articles/customer-stories/built-for-it/cat-mini-excavatorprovesitsnotabullinachinashop.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a:bodyPr>
          <a:lstStyle/>
          <a:p>
            <a:r>
              <a:rPr lang="en-US" sz="3600" dirty="0">
                <a:latin typeface="Book Antiqua" pitchFamily="18" charset="0"/>
              </a:rPr>
              <a:t>STEM Hydraulic Arm</a:t>
            </a:r>
            <a:br>
              <a:rPr lang="en-US" sz="3600" dirty="0">
                <a:latin typeface="Book Antiqua" pitchFamily="18" charset="0"/>
              </a:rPr>
            </a:br>
            <a:r>
              <a:rPr lang="en-US" sz="2800" dirty="0">
                <a:latin typeface="Book Antiqua" pitchFamily="18" charset="0"/>
              </a:rPr>
              <a:t>Assembly Instructions</a:t>
            </a:r>
            <a:endParaRPr lang="en-CA" sz="3600" dirty="0">
              <a:latin typeface="Book Antiqua" pitchFamily="18"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35120" y="1844824"/>
            <a:ext cx="4673760" cy="4525963"/>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2376264"/>
          </a:xfrm>
        </p:spPr>
        <p:txBody>
          <a:bodyPr>
            <a:normAutofit/>
          </a:bodyPr>
          <a:lstStyle/>
          <a:p>
            <a:r>
              <a:rPr lang="en-CA" sz="1800" u="sng" dirty="0">
                <a:latin typeface="Book Antiqua" pitchFamily="18" charset="0"/>
              </a:rPr>
              <a:t>Part 2: Building the Arm and Platforms</a:t>
            </a:r>
            <a:br>
              <a:rPr lang="en-CA" sz="1800" u="sng" dirty="0">
                <a:latin typeface="Book Antiqua" pitchFamily="18" charset="0"/>
              </a:rPr>
            </a:br>
            <a:br>
              <a:rPr lang="en-CA" sz="1800" dirty="0">
                <a:latin typeface="Book Antiqua" pitchFamily="18" charset="0"/>
              </a:rPr>
            </a:br>
            <a:r>
              <a:rPr lang="en-CA" sz="1800" dirty="0">
                <a:solidFill>
                  <a:prstClr val="black"/>
                </a:solidFill>
                <a:latin typeface="Book Antiqua" pitchFamily="18" charset="0"/>
              </a:rPr>
              <a:t>Glue the three 1</a:t>
            </a:r>
            <a:r>
              <a:rPr lang="en-CA" sz="1800" dirty="0">
                <a:solidFill>
                  <a:prstClr val="black"/>
                </a:solidFill>
                <a:latin typeface="Calibri" panose="020F0502020204030204" pitchFamily="34" charset="0"/>
              </a:rPr>
              <a:t>⅛” </a:t>
            </a:r>
            <a:r>
              <a:rPr lang="en-CA" sz="1800" dirty="0">
                <a:solidFill>
                  <a:prstClr val="black"/>
                </a:solidFill>
                <a:latin typeface="Book Antiqua" panose="02040602050305030304" pitchFamily="18" charset="0"/>
              </a:rPr>
              <a:t>pieces with holes together using a small amount of glue between the pieces.</a:t>
            </a:r>
            <a:br>
              <a:rPr lang="en-CA" sz="1800" dirty="0">
                <a:solidFill>
                  <a:prstClr val="black"/>
                </a:solidFill>
                <a:latin typeface="Book Antiqua" panose="02040602050305030304" pitchFamily="18" charset="0"/>
              </a:rPr>
            </a:br>
            <a:r>
              <a:rPr lang="en-CA" sz="1800" dirty="0">
                <a:solidFill>
                  <a:prstClr val="black"/>
                </a:solidFill>
                <a:latin typeface="Book Antiqua" panose="02040602050305030304" pitchFamily="18" charset="0"/>
              </a:rPr>
              <a:t>Make sure a piece of dowel fits through the aligned holes.</a:t>
            </a:r>
            <a:br>
              <a:rPr lang="en-CA" sz="1800" dirty="0">
                <a:solidFill>
                  <a:prstClr val="black"/>
                </a:solidFill>
                <a:latin typeface="Book Antiqua" panose="02040602050305030304" pitchFamily="18" charset="0"/>
              </a:rPr>
            </a:br>
            <a:r>
              <a:rPr lang="en-CA" sz="1800" dirty="0">
                <a:solidFill>
                  <a:prstClr val="black"/>
                </a:solidFill>
                <a:latin typeface="Book Antiqua" panose="02040602050305030304" pitchFamily="18" charset="0"/>
              </a:rPr>
              <a:t>Cut out a piece of cardboard and glue it to the three piece platform</a:t>
            </a:r>
            <a:endParaRPr lang="en-CA" sz="1800" dirty="0">
              <a:latin typeface="Book Antiqua" pitchFamily="18" charset="0"/>
            </a:endParaRPr>
          </a:p>
        </p:txBody>
      </p:sp>
      <p:pic>
        <p:nvPicPr>
          <p:cNvPr id="5" name="Picture 4">
            <a:extLst>
              <a:ext uri="{FF2B5EF4-FFF2-40B4-BE49-F238E27FC236}">
                <a16:creationId xmlns:a16="http://schemas.microsoft.com/office/drawing/2014/main" id="{80AE5144-37D8-4644-B9D5-DA9727F1A7FD}"/>
              </a:ext>
            </a:extLst>
          </p:cNvPr>
          <p:cNvPicPr>
            <a:picLocks noChangeAspect="1"/>
          </p:cNvPicPr>
          <p:nvPr/>
        </p:nvPicPr>
        <p:blipFill>
          <a:blip r:embed="rId2"/>
          <a:stretch>
            <a:fillRect/>
          </a:stretch>
        </p:blipFill>
        <p:spPr>
          <a:xfrm>
            <a:off x="457200" y="3130198"/>
            <a:ext cx="8675360" cy="287756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a:bodyPr>
          <a:lstStyle/>
          <a:p>
            <a:r>
              <a:rPr lang="en-CA" sz="1800" dirty="0">
                <a:latin typeface="Book Antiqua" pitchFamily="18" charset="0"/>
              </a:rPr>
              <a:t>Glue the 1</a:t>
            </a:r>
            <a:r>
              <a:rPr lang="en-CA" sz="1800" dirty="0">
                <a:latin typeface="Calibri" panose="020F0502020204030204" pitchFamily="34" charset="0"/>
              </a:rPr>
              <a:t>⅛”</a:t>
            </a:r>
            <a:r>
              <a:rPr lang="en-CA" sz="1800" dirty="0">
                <a:latin typeface="Book Antiqua" panose="02040602050305030304" pitchFamily="18" charset="0"/>
              </a:rPr>
              <a:t> dowel rod into one of the smaller wheels.</a:t>
            </a:r>
            <a:br>
              <a:rPr lang="en-CA" sz="1800" dirty="0">
                <a:latin typeface="Book Antiqua" panose="02040602050305030304" pitchFamily="18" charset="0"/>
              </a:rPr>
            </a:br>
            <a:r>
              <a:rPr lang="en-CA" sz="1800" dirty="0">
                <a:latin typeface="Book Antiqua" panose="02040602050305030304" pitchFamily="18" charset="0"/>
              </a:rPr>
              <a:t>Make sure the dowel rod is flushed with the underside side of the wheel that is in the picture below Glue the white cardboard disk to the wheel beneath the wheel and dowel rod</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12704" y="3165304"/>
            <a:ext cx="2736304" cy="2905331"/>
          </a:xfrm>
        </p:spPr>
      </p:pic>
      <p:pic>
        <p:nvPicPr>
          <p:cNvPr id="3" name="Picture 2">
            <a:extLst>
              <a:ext uri="{FF2B5EF4-FFF2-40B4-BE49-F238E27FC236}">
                <a16:creationId xmlns:a16="http://schemas.microsoft.com/office/drawing/2014/main" id="{DEB64226-AD90-45EF-965F-B37E6BDDA10B}"/>
              </a:ext>
            </a:extLst>
          </p:cNvPr>
          <p:cNvPicPr>
            <a:picLocks noChangeAspect="1"/>
          </p:cNvPicPr>
          <p:nvPr/>
        </p:nvPicPr>
        <p:blipFill>
          <a:blip r:embed="rId3"/>
          <a:stretch>
            <a:fillRect/>
          </a:stretch>
        </p:blipFill>
        <p:spPr>
          <a:xfrm>
            <a:off x="162372" y="1935169"/>
            <a:ext cx="5633192" cy="312751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r>
              <a:rPr lang="en-US" sz="1800" dirty="0">
                <a:latin typeface="Book Antiqua" pitchFamily="18" charset="0"/>
              </a:rPr>
              <a:t>Join the 19⅝</a:t>
            </a:r>
            <a:r>
              <a:rPr lang="en-US" sz="1800" dirty="0">
                <a:latin typeface="Calibri" panose="020F0502020204030204" pitchFamily="34" charset="0"/>
              </a:rPr>
              <a:t>” </a:t>
            </a:r>
            <a:r>
              <a:rPr lang="en-US" sz="1800" dirty="0">
                <a:latin typeface="Book Antiqua" panose="02040602050305030304" pitchFamily="18" charset="0"/>
              </a:rPr>
              <a:t>pieces together using two 3⅞” pieces at each end. Glue green corners (gusset corners) to the pieces as shown. Check the position of the holes by making sure a dowel is at right-angles (90°) to the longer sides. A small amount of glue is best applied by the wooden stirrer. Glue one side first only</a:t>
            </a:r>
            <a:br>
              <a:rPr lang="en-US" sz="1600" dirty="0">
                <a:latin typeface="Book Antiqua" pitchFamily="18" charset="0"/>
              </a:rPr>
            </a:br>
            <a:endParaRPr lang="en-CA" sz="1600" dirty="0">
              <a:latin typeface="Book Antiqua" pitchFamily="18" charset="0"/>
            </a:endParaRPr>
          </a:p>
        </p:txBody>
      </p:sp>
      <p:pic>
        <p:nvPicPr>
          <p:cNvPr id="6" name="Picture 5">
            <a:extLst>
              <a:ext uri="{FF2B5EF4-FFF2-40B4-BE49-F238E27FC236}">
                <a16:creationId xmlns:a16="http://schemas.microsoft.com/office/drawing/2014/main" id="{8C7CAF06-57B1-44B2-AAD3-1551027929A1}"/>
              </a:ext>
            </a:extLst>
          </p:cNvPr>
          <p:cNvPicPr>
            <a:picLocks noChangeAspect="1"/>
          </p:cNvPicPr>
          <p:nvPr/>
        </p:nvPicPr>
        <p:blipFill>
          <a:blip r:embed="rId2"/>
          <a:stretch>
            <a:fillRect/>
          </a:stretch>
        </p:blipFill>
        <p:spPr>
          <a:xfrm>
            <a:off x="492224" y="1649553"/>
            <a:ext cx="6023992" cy="2293627"/>
          </a:xfrm>
          <a:prstGeom prst="rect">
            <a:avLst/>
          </a:prstGeom>
        </p:spPr>
      </p:pic>
      <p:pic>
        <p:nvPicPr>
          <p:cNvPr id="8" name="Picture 7">
            <a:extLst>
              <a:ext uri="{FF2B5EF4-FFF2-40B4-BE49-F238E27FC236}">
                <a16:creationId xmlns:a16="http://schemas.microsoft.com/office/drawing/2014/main" id="{EE367E30-9459-49F6-8161-6199842DE1E0}"/>
              </a:ext>
            </a:extLst>
          </p:cNvPr>
          <p:cNvPicPr>
            <a:picLocks noChangeAspect="1"/>
          </p:cNvPicPr>
          <p:nvPr/>
        </p:nvPicPr>
        <p:blipFill>
          <a:blip r:embed="rId3"/>
          <a:stretch>
            <a:fillRect/>
          </a:stretch>
        </p:blipFill>
        <p:spPr>
          <a:xfrm>
            <a:off x="883261" y="4033308"/>
            <a:ext cx="7217131" cy="278148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3164127"/>
            <a:ext cx="3124636" cy="106694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18258"/>
          </a:xfrm>
        </p:spPr>
        <p:txBody>
          <a:bodyPr>
            <a:normAutofit/>
          </a:bodyPr>
          <a:lstStyle/>
          <a:p>
            <a:r>
              <a:rPr lang="en-CA" sz="1800" dirty="0">
                <a:latin typeface="Book Antiqua" pitchFamily="18" charset="0"/>
              </a:rPr>
              <a:t>Lay the rectangle so that the two holes closest together on each are on the left side in the picture below. Glue the four 3⅛” pieces into the frame of the arm using gusset corners and a strip (from the edge of the green card). The edges closest to the left-hand end in the picture below are 2” and 4” from that end. The edge closest to the right-hand end below is 4¾” from that end. There is a ⅛” gap between the two pieces. See next slide </a:t>
            </a:r>
            <a:br>
              <a:rPr lang="en-CA" sz="1800" dirty="0">
                <a:latin typeface="Book Antiqua" pitchFamily="18" charset="0"/>
              </a:rPr>
            </a:br>
            <a:endParaRPr lang="en-CA" sz="1800" dirty="0">
              <a:latin typeface="Book Antiqua" pitchFamily="18" charset="0"/>
            </a:endParaRPr>
          </a:p>
        </p:txBody>
      </p:sp>
      <p:pic>
        <p:nvPicPr>
          <p:cNvPr id="5" name="Content Placeholder 4">
            <a:extLst>
              <a:ext uri="{FF2B5EF4-FFF2-40B4-BE49-F238E27FC236}">
                <a16:creationId xmlns:a16="http://schemas.microsoft.com/office/drawing/2014/main" id="{40305C9D-56A5-41E6-83A5-ED8A376D93A7}"/>
              </a:ext>
            </a:extLst>
          </p:cNvPr>
          <p:cNvPicPr>
            <a:picLocks noGrp="1" noChangeAspect="1"/>
          </p:cNvPicPr>
          <p:nvPr>
            <p:ph idx="1"/>
          </p:nvPr>
        </p:nvPicPr>
        <p:blipFill>
          <a:blip r:embed="rId2"/>
          <a:stretch>
            <a:fillRect/>
          </a:stretch>
        </p:blipFill>
        <p:spPr>
          <a:xfrm>
            <a:off x="482352" y="2276872"/>
            <a:ext cx="8229600" cy="36388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892"/>
            <a:ext cx="8229600" cy="1224136"/>
          </a:xfrm>
        </p:spPr>
        <p:txBody>
          <a:bodyPr>
            <a:normAutofit/>
          </a:bodyPr>
          <a:lstStyle/>
          <a:p>
            <a:r>
              <a:rPr lang="en-CA" sz="1800" dirty="0">
                <a:latin typeface="Book Antiqua" panose="02040602050305030304" pitchFamily="18" charset="0"/>
              </a:rPr>
              <a:t>Glue the gussets and the rectangular strip on both sides. </a:t>
            </a:r>
            <a:br>
              <a:rPr lang="en-CA" sz="1800" dirty="0">
                <a:latin typeface="Book Antiqua" panose="02040602050305030304" pitchFamily="18" charset="0"/>
              </a:rPr>
            </a:br>
            <a:r>
              <a:rPr lang="en-US" sz="2000" dirty="0">
                <a:latin typeface="Book Antiqua" panose="02040602050305030304" pitchFamily="18" charset="0"/>
              </a:rPr>
              <a:t>Place on one side to dry</a:t>
            </a:r>
            <a:endParaRPr lang="en-CA" sz="1800" dirty="0">
              <a:latin typeface="Book Antiqua" panose="0204060205030503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4634390"/>
            <a:ext cx="7062200" cy="2096590"/>
          </a:xfrm>
          <a:prstGeom prst="rect">
            <a:avLst/>
          </a:prstGeom>
        </p:spPr>
      </p:pic>
      <p:pic>
        <p:nvPicPr>
          <p:cNvPr id="4" name="Picture 3">
            <a:extLst>
              <a:ext uri="{FF2B5EF4-FFF2-40B4-BE49-F238E27FC236}">
                <a16:creationId xmlns:a16="http://schemas.microsoft.com/office/drawing/2014/main" id="{1FACD0F5-56B4-4623-9318-48427BB4A59E}"/>
              </a:ext>
            </a:extLst>
          </p:cNvPr>
          <p:cNvPicPr>
            <a:picLocks noChangeAspect="1"/>
          </p:cNvPicPr>
          <p:nvPr/>
        </p:nvPicPr>
        <p:blipFill>
          <a:blip r:embed="rId3"/>
          <a:stretch>
            <a:fillRect/>
          </a:stretch>
        </p:blipFill>
        <p:spPr>
          <a:xfrm>
            <a:off x="1254460" y="1566424"/>
            <a:ext cx="6779340" cy="303607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a:bodyPr>
          <a:lstStyle/>
          <a:p>
            <a:r>
              <a:rPr lang="en-CA" sz="1800" dirty="0">
                <a:latin typeface="Book Antiqua" pitchFamily="18" charset="0"/>
              </a:rPr>
              <a:t>Arrange the block so that the two holes are on the top as shown below.</a:t>
            </a:r>
            <a:br>
              <a:rPr lang="en-CA" sz="1800" dirty="0">
                <a:latin typeface="Book Antiqua" pitchFamily="18" charset="0"/>
              </a:rPr>
            </a:br>
            <a:r>
              <a:rPr lang="en-CA" sz="1800" dirty="0">
                <a:latin typeface="Book Antiqua" pitchFamily="18" charset="0"/>
              </a:rPr>
              <a:t>Glue the other small wheel to the hole in the wooden base so its smooth side is up. Make sure the holes align.</a:t>
            </a:r>
          </a:p>
        </p:txBody>
      </p:sp>
      <p:pic>
        <p:nvPicPr>
          <p:cNvPr id="6" name="Content Placeholder 3">
            <a:extLst>
              <a:ext uri="{FF2B5EF4-FFF2-40B4-BE49-F238E27FC236}">
                <a16:creationId xmlns:a16="http://schemas.microsoft.com/office/drawing/2014/main" id="{03CC56A6-F6CD-4F2C-98BC-6B2DA75C10B2}"/>
              </a:ext>
            </a:extLst>
          </p:cNvPr>
          <p:cNvPicPr>
            <a:picLocks noGrp="1" noChangeAspect="1"/>
          </p:cNvPicPr>
          <p:nvPr>
            <p:ph idx="1"/>
          </p:nvPr>
        </p:nvPicPr>
        <p:blipFill>
          <a:blip r:embed="rId2"/>
          <a:stretch>
            <a:fillRect/>
          </a:stretch>
        </p:blipFill>
        <p:spPr>
          <a:xfrm>
            <a:off x="477788" y="1706910"/>
            <a:ext cx="5085714" cy="3466667"/>
          </a:xfrm>
          <a:prstGeom prst="rect">
            <a:avLst/>
          </a:prstGeom>
        </p:spPr>
      </p:pic>
      <p:pic>
        <p:nvPicPr>
          <p:cNvPr id="4" name="Picture 3">
            <a:extLst>
              <a:ext uri="{FF2B5EF4-FFF2-40B4-BE49-F238E27FC236}">
                <a16:creationId xmlns:a16="http://schemas.microsoft.com/office/drawing/2014/main" id="{0E569AF7-783D-49A5-A7A6-E4FA4FAF913C}"/>
              </a:ext>
            </a:extLst>
          </p:cNvPr>
          <p:cNvPicPr>
            <a:picLocks noChangeAspect="1"/>
          </p:cNvPicPr>
          <p:nvPr/>
        </p:nvPicPr>
        <p:blipFill>
          <a:blip r:embed="rId3"/>
          <a:stretch>
            <a:fillRect/>
          </a:stretch>
        </p:blipFill>
        <p:spPr>
          <a:xfrm>
            <a:off x="3923928" y="3035182"/>
            <a:ext cx="5072312" cy="35481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329011"/>
          </a:xfrm>
        </p:spPr>
        <p:txBody>
          <a:bodyPr>
            <a:normAutofit/>
          </a:bodyPr>
          <a:lstStyle/>
          <a:p>
            <a:r>
              <a:rPr lang="en-US" sz="1800" dirty="0">
                <a:latin typeface="Book Antiqua" pitchFamily="18" charset="0"/>
              </a:rPr>
              <a:t>Glue three 3⅞” pieces in place to hold the cuboid wooden block</a:t>
            </a:r>
            <a:br>
              <a:rPr lang="en-US" sz="1800" dirty="0">
                <a:latin typeface="Book Antiqua" pitchFamily="18" charset="0"/>
              </a:rPr>
            </a:br>
            <a:br>
              <a:rPr lang="en-US" sz="1800" dirty="0">
                <a:latin typeface="Book Antiqua" pitchFamily="18" charset="0"/>
              </a:rPr>
            </a:br>
            <a:r>
              <a:rPr lang="en-US" sz="1800" u="sng" dirty="0">
                <a:latin typeface="Book Antiqua" pitchFamily="18" charset="0"/>
              </a:rPr>
              <a:t>End of Part 2</a:t>
            </a:r>
            <a:endParaRPr lang="en-CA" sz="1800" dirty="0">
              <a:latin typeface="Book Antiqua"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1689" y="1600200"/>
            <a:ext cx="4820622" cy="4525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dirty="0">
                <a:solidFill>
                  <a:prstClr val="black"/>
                </a:solidFill>
                <a:latin typeface="Book Antiqua" panose="02040602050305030304" pitchFamily="18" charset="0"/>
              </a:rPr>
              <a:t>Building the prototype - continued</a:t>
            </a:r>
            <a:endParaRPr lang="en-CA" dirty="0"/>
          </a:p>
        </p:txBody>
      </p:sp>
      <p:sp>
        <p:nvSpPr>
          <p:cNvPr id="3" name="Content Placeholder 2"/>
          <p:cNvSpPr>
            <a:spLocks noGrp="1"/>
          </p:cNvSpPr>
          <p:nvPr>
            <p:ph idx="1"/>
          </p:nvPr>
        </p:nvSpPr>
        <p:spPr/>
        <p:txBody>
          <a:bodyPr>
            <a:normAutofit/>
          </a:bodyPr>
          <a:lstStyle/>
          <a:p>
            <a:r>
              <a:rPr lang="en-CA" sz="1800" dirty="0">
                <a:latin typeface="Book Antiqua" panose="02040602050305030304" pitchFamily="18" charset="0"/>
              </a:rPr>
              <a:t>Follow the remaining slides to complete the construction of the prototype device</a:t>
            </a:r>
          </a:p>
          <a:p>
            <a:pPr marL="0" indent="0">
              <a:buNone/>
            </a:pPr>
            <a:endParaRPr lang="en-CA" sz="1800" dirty="0">
              <a:latin typeface="Book Antiqua" panose="02040602050305030304" pitchFamily="18" charset="0"/>
            </a:endParaRPr>
          </a:p>
          <a:p>
            <a:r>
              <a:rPr lang="en-CA" sz="1800" dirty="0">
                <a:latin typeface="Book Antiqua" panose="02040602050305030304" pitchFamily="18" charset="0"/>
              </a:rPr>
              <a:t>Identify the 2 pistons that have holes in their plungers and put them on one side</a:t>
            </a:r>
          </a:p>
          <a:p>
            <a:r>
              <a:rPr lang="en-CA" sz="1800" dirty="0">
                <a:latin typeface="Book Antiqua" panose="02040602050305030304" pitchFamily="18" charset="0"/>
              </a:rPr>
              <a:t>Do not remove the white strip from the white or gray plastic piston holders until you are ready to fix them to the structure. When you do so press firmly into position – they do not work well a second time</a:t>
            </a:r>
          </a:p>
          <a:p>
            <a:endParaRPr lang="en-CA" sz="1800" dirty="0">
              <a:latin typeface="Book Antiqua" panose="02040602050305030304" pitchFamily="18" charset="0"/>
            </a:endParaRPr>
          </a:p>
          <a:p>
            <a:r>
              <a:rPr lang="en-CA" sz="1800" dirty="0">
                <a:latin typeface="Book Antiqua" panose="02040602050305030304" pitchFamily="18" charset="0"/>
              </a:rPr>
              <a:t>Once you have finished the construction use the pistons to operate the device</a:t>
            </a:r>
          </a:p>
          <a:p>
            <a:r>
              <a:rPr lang="en-CA" sz="1800" dirty="0">
                <a:latin typeface="Book Antiqua" panose="02040602050305030304" pitchFamily="18" charset="0"/>
              </a:rPr>
              <a:t>What do you notice about the operation of this pneumatic device?</a:t>
            </a:r>
          </a:p>
          <a:p>
            <a:r>
              <a:rPr lang="en-CA" sz="1800" dirty="0">
                <a:latin typeface="Book Antiqua" panose="02040602050305030304" pitchFamily="18" charset="0"/>
              </a:rPr>
              <a:t>What would happen if the axles in the arm and tower platform were relocated?</a:t>
            </a:r>
          </a:p>
          <a:p>
            <a:pPr marL="0" indent="0">
              <a:buNone/>
            </a:pPr>
            <a:endParaRPr lang="en-CA" sz="1800" dirty="0">
              <a:latin typeface="Book Antiqua" panose="02040602050305030304" pitchFamily="18" charset="0"/>
            </a:endParaRPr>
          </a:p>
        </p:txBody>
      </p:sp>
    </p:spTree>
    <p:extLst>
      <p:ext uri="{BB962C8B-B14F-4D97-AF65-F5344CB8AC3E}">
        <p14:creationId xmlns:p14="http://schemas.microsoft.com/office/powerpoint/2010/main" val="2067289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0AB46D-AD6B-4B66-A6D3-CA7744A95D60}"/>
              </a:ext>
            </a:extLst>
          </p:cNvPr>
          <p:cNvPicPr>
            <a:picLocks noChangeAspect="1"/>
          </p:cNvPicPr>
          <p:nvPr/>
        </p:nvPicPr>
        <p:blipFill>
          <a:blip r:embed="rId2"/>
          <a:stretch>
            <a:fillRect/>
          </a:stretch>
        </p:blipFill>
        <p:spPr>
          <a:xfrm>
            <a:off x="1475656" y="4268948"/>
            <a:ext cx="4157832" cy="2633700"/>
          </a:xfrm>
          <a:prstGeom prst="rect">
            <a:avLst/>
          </a:prstGeom>
        </p:spPr>
      </p:pic>
      <p:sp>
        <p:nvSpPr>
          <p:cNvPr id="2" name="Title 1"/>
          <p:cNvSpPr>
            <a:spLocks noGrp="1"/>
          </p:cNvSpPr>
          <p:nvPr>
            <p:ph type="title"/>
          </p:nvPr>
        </p:nvSpPr>
        <p:spPr>
          <a:xfrm>
            <a:off x="457200" y="274638"/>
            <a:ext cx="8229600" cy="1930226"/>
          </a:xfrm>
        </p:spPr>
        <p:txBody>
          <a:bodyPr>
            <a:normAutofit/>
          </a:bodyPr>
          <a:lstStyle/>
          <a:p>
            <a:r>
              <a:rPr lang="en-CA" sz="1800" u="sng" dirty="0">
                <a:latin typeface="Book Antiqua" pitchFamily="18" charset="0"/>
              </a:rPr>
              <a:t>Connecting the pistons (actuators)</a:t>
            </a:r>
            <a:br>
              <a:rPr lang="en-CA" sz="1800" dirty="0">
                <a:latin typeface="Book Antiqua" pitchFamily="18" charset="0"/>
              </a:rPr>
            </a:br>
            <a:br>
              <a:rPr lang="en-CA" sz="1800" dirty="0">
                <a:latin typeface="Book Antiqua" pitchFamily="18" charset="0"/>
              </a:rPr>
            </a:br>
            <a:r>
              <a:rPr lang="en-CA" sz="1800" dirty="0">
                <a:latin typeface="Book Antiqua" pitchFamily="18" charset="0"/>
              </a:rPr>
              <a:t>Piston clips are used to hold the pistons in place. To secure the clips remove the backing tape and press carefully and  firmly into position.</a:t>
            </a:r>
            <a:br>
              <a:rPr lang="en-CA" sz="1800" dirty="0">
                <a:latin typeface="Book Antiqua" pitchFamily="18" charset="0"/>
              </a:rPr>
            </a:br>
            <a:r>
              <a:rPr lang="en-CA" sz="1800" dirty="0">
                <a:latin typeface="Book Antiqua" pitchFamily="18" charset="0"/>
              </a:rPr>
              <a:t>Fix clips to the wheel and card and disk platform, the square platform and the arm platform. Make sure they are in the center of each</a:t>
            </a:r>
            <a:endParaRPr lang="en-CA" sz="1800" u="sng" dirty="0">
              <a:latin typeface="Book Antiqua" pitchFamily="18" charset="0"/>
            </a:endParaRPr>
          </a:p>
        </p:txBody>
      </p:sp>
      <p:pic>
        <p:nvPicPr>
          <p:cNvPr id="6" name="Picture 5">
            <a:extLst>
              <a:ext uri="{FF2B5EF4-FFF2-40B4-BE49-F238E27FC236}">
                <a16:creationId xmlns:a16="http://schemas.microsoft.com/office/drawing/2014/main" id="{3ACAF736-E61E-4F0C-9D89-5CC040F35236}"/>
              </a:ext>
            </a:extLst>
          </p:cNvPr>
          <p:cNvPicPr>
            <a:picLocks noChangeAspect="1"/>
          </p:cNvPicPr>
          <p:nvPr/>
        </p:nvPicPr>
        <p:blipFill>
          <a:blip r:embed="rId3"/>
          <a:stretch>
            <a:fillRect/>
          </a:stretch>
        </p:blipFill>
        <p:spPr>
          <a:xfrm>
            <a:off x="899592" y="2281587"/>
            <a:ext cx="2883658" cy="2371550"/>
          </a:xfrm>
          <a:prstGeom prst="rect">
            <a:avLst/>
          </a:prstGeom>
        </p:spPr>
      </p:pic>
      <p:pic>
        <p:nvPicPr>
          <p:cNvPr id="7" name="Picture 6">
            <a:extLst>
              <a:ext uri="{FF2B5EF4-FFF2-40B4-BE49-F238E27FC236}">
                <a16:creationId xmlns:a16="http://schemas.microsoft.com/office/drawing/2014/main" id="{2E725631-09AF-4E90-B402-8A003247498F}"/>
              </a:ext>
            </a:extLst>
          </p:cNvPr>
          <p:cNvPicPr>
            <a:picLocks noChangeAspect="1"/>
          </p:cNvPicPr>
          <p:nvPr/>
        </p:nvPicPr>
        <p:blipFill>
          <a:blip r:embed="rId4"/>
          <a:stretch>
            <a:fillRect/>
          </a:stretch>
        </p:blipFill>
        <p:spPr>
          <a:xfrm>
            <a:off x="4528968" y="1988840"/>
            <a:ext cx="4157832" cy="32921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rmAutofit/>
          </a:bodyPr>
          <a:lstStyle/>
          <a:p>
            <a:r>
              <a:rPr lang="en-CA" sz="1800" dirty="0">
                <a:latin typeface="Book Antiqua" pitchFamily="18" charset="0"/>
              </a:rPr>
              <a:t>Mount a piston with a hole in its plunger into the middle holes of the arm.</a:t>
            </a:r>
            <a:br>
              <a:rPr lang="en-CA" sz="1800" dirty="0">
                <a:latin typeface="Book Antiqua" pitchFamily="18" charset="0"/>
              </a:rPr>
            </a:br>
            <a:r>
              <a:rPr lang="en-CA" sz="1800" dirty="0">
                <a:latin typeface="Book Antiqua" pitchFamily="18" charset="0"/>
              </a:rPr>
              <a:t> Use 4 black mini-washers to secure the 5” dowel in place – two on the outside of the frame and two against the plunger.</a:t>
            </a:r>
          </a:p>
        </p:txBody>
      </p:sp>
      <p:pic>
        <p:nvPicPr>
          <p:cNvPr id="5" name="Picture 4">
            <a:extLst>
              <a:ext uri="{FF2B5EF4-FFF2-40B4-BE49-F238E27FC236}">
                <a16:creationId xmlns:a16="http://schemas.microsoft.com/office/drawing/2014/main" id="{C7A1E097-C634-47CA-BF1F-1426B30FEA31}"/>
              </a:ext>
            </a:extLst>
          </p:cNvPr>
          <p:cNvPicPr>
            <a:picLocks noChangeAspect="1"/>
          </p:cNvPicPr>
          <p:nvPr/>
        </p:nvPicPr>
        <p:blipFill>
          <a:blip r:embed="rId2"/>
          <a:stretch>
            <a:fillRect/>
          </a:stretch>
        </p:blipFill>
        <p:spPr>
          <a:xfrm>
            <a:off x="1331640" y="1844824"/>
            <a:ext cx="6852498" cy="45236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latin typeface="Book Antiqua" panose="02040602050305030304" pitchFamily="18" charset="0"/>
              </a:rPr>
              <a:t>Building the Prototype</a:t>
            </a:r>
          </a:p>
        </p:txBody>
      </p:sp>
      <p:sp>
        <p:nvSpPr>
          <p:cNvPr id="3" name="Content Placeholder 2"/>
          <p:cNvSpPr>
            <a:spLocks noGrp="1"/>
          </p:cNvSpPr>
          <p:nvPr>
            <p:ph idx="1"/>
          </p:nvPr>
        </p:nvSpPr>
        <p:spPr/>
        <p:txBody>
          <a:bodyPr>
            <a:normAutofit/>
          </a:bodyPr>
          <a:lstStyle/>
          <a:p>
            <a:endParaRPr lang="en-CA" sz="1800" dirty="0">
              <a:latin typeface="Book Antiqua" panose="02040602050305030304" pitchFamily="18" charset="0"/>
            </a:endParaRPr>
          </a:p>
          <a:p>
            <a:r>
              <a:rPr lang="en-CA" sz="1800" dirty="0">
                <a:latin typeface="Book Antiqua" panose="02040602050305030304" pitchFamily="18" charset="0"/>
              </a:rPr>
              <a:t>Identify the contents of the kit from slide 3</a:t>
            </a:r>
          </a:p>
          <a:p>
            <a:endParaRPr lang="en-CA" sz="1800" dirty="0">
              <a:latin typeface="Book Antiqua" panose="02040602050305030304" pitchFamily="18" charset="0"/>
            </a:endParaRPr>
          </a:p>
          <a:p>
            <a:r>
              <a:rPr lang="en-CA" sz="1800" dirty="0">
                <a:latin typeface="Book Antiqua" panose="02040602050305030304" pitchFamily="18" charset="0"/>
              </a:rPr>
              <a:t>Layout the contents and sort by shape and size. In particular measure the wooden pieces as you will need to be precise when using them</a:t>
            </a:r>
          </a:p>
          <a:p>
            <a:endParaRPr lang="en-CA" sz="1800" dirty="0">
              <a:latin typeface="Book Antiqua" panose="02040602050305030304" pitchFamily="18" charset="0"/>
            </a:endParaRPr>
          </a:p>
          <a:p>
            <a:r>
              <a:rPr lang="en-CA" sz="1800" dirty="0">
                <a:latin typeface="Book Antiqua" panose="02040602050305030304" pitchFamily="18" charset="0"/>
              </a:rPr>
              <a:t>1 pair – Follow instructions: Part 1 – Building the structure</a:t>
            </a:r>
          </a:p>
          <a:p>
            <a:endParaRPr lang="en-CA" sz="1800" dirty="0">
              <a:latin typeface="Book Antiqua" panose="02040602050305030304" pitchFamily="18" charset="0"/>
            </a:endParaRPr>
          </a:p>
          <a:p>
            <a:r>
              <a:rPr lang="en-CA" sz="1800" dirty="0">
                <a:latin typeface="Book Antiqua" panose="02040602050305030304" pitchFamily="18" charset="0"/>
              </a:rPr>
              <a:t>1 pair – Follow instructions: Part 2 – Building the Arm and platforms</a:t>
            </a:r>
          </a:p>
          <a:p>
            <a:endParaRPr lang="en-CA" sz="1800" dirty="0">
              <a:latin typeface="Book Antiqua" panose="02040602050305030304" pitchFamily="18" charset="0"/>
            </a:endParaRPr>
          </a:p>
        </p:txBody>
      </p:sp>
    </p:spTree>
    <p:extLst>
      <p:ext uri="{BB962C8B-B14F-4D97-AF65-F5344CB8AC3E}">
        <p14:creationId xmlns:p14="http://schemas.microsoft.com/office/powerpoint/2010/main" val="467205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a:bodyPr>
          <a:lstStyle/>
          <a:p>
            <a:r>
              <a:rPr lang="en-CA" sz="1800" dirty="0">
                <a:latin typeface="Book Antiqua" pitchFamily="18" charset="0"/>
              </a:rPr>
              <a:t>Insert the tower assembly into the wooden base and then mount the arm into the tower at the lowest position. Use 2 mini-washers to secure the 5” dowel, one on each side of the arm frame</a:t>
            </a:r>
          </a:p>
        </p:txBody>
      </p:sp>
      <p:pic>
        <p:nvPicPr>
          <p:cNvPr id="6" name="Picture 5">
            <a:extLst>
              <a:ext uri="{FF2B5EF4-FFF2-40B4-BE49-F238E27FC236}">
                <a16:creationId xmlns:a16="http://schemas.microsoft.com/office/drawing/2014/main" id="{FC87EFFA-D528-42D7-BC91-9F9A9B706510}"/>
              </a:ext>
            </a:extLst>
          </p:cNvPr>
          <p:cNvPicPr>
            <a:picLocks noChangeAspect="1"/>
          </p:cNvPicPr>
          <p:nvPr/>
        </p:nvPicPr>
        <p:blipFill>
          <a:blip r:embed="rId2"/>
          <a:stretch>
            <a:fillRect/>
          </a:stretch>
        </p:blipFill>
        <p:spPr>
          <a:xfrm>
            <a:off x="999434" y="1700808"/>
            <a:ext cx="7145131" cy="471261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1800" dirty="0">
                <a:latin typeface="Book Antiqua" panose="02040602050305030304" pitchFamily="18" charset="0"/>
              </a:rPr>
              <a:t>Mount the square platform with clip into the tower in the highest position. Use 4 mini-washers to secure the 5” dowel in place, two on the outside of the tower and two against the clip platform</a:t>
            </a:r>
          </a:p>
        </p:txBody>
      </p:sp>
      <p:pic>
        <p:nvPicPr>
          <p:cNvPr id="5" name="Picture 4">
            <a:extLst>
              <a:ext uri="{FF2B5EF4-FFF2-40B4-BE49-F238E27FC236}">
                <a16:creationId xmlns:a16="http://schemas.microsoft.com/office/drawing/2014/main" id="{FAC1358A-A77E-4E13-9440-DED194E6CAC3}"/>
              </a:ext>
            </a:extLst>
          </p:cNvPr>
          <p:cNvPicPr>
            <a:picLocks noChangeAspect="1"/>
          </p:cNvPicPr>
          <p:nvPr/>
        </p:nvPicPr>
        <p:blipFill>
          <a:blip r:embed="rId2"/>
          <a:stretch>
            <a:fillRect/>
          </a:stretch>
        </p:blipFill>
        <p:spPr>
          <a:xfrm>
            <a:off x="1694438" y="1539645"/>
            <a:ext cx="5755123" cy="5066215"/>
          </a:xfrm>
          <a:prstGeom prst="rect">
            <a:avLst/>
          </a:prstGeom>
        </p:spPr>
      </p:pic>
    </p:spTree>
    <p:extLst>
      <p:ext uri="{BB962C8B-B14F-4D97-AF65-F5344CB8AC3E}">
        <p14:creationId xmlns:p14="http://schemas.microsoft.com/office/powerpoint/2010/main" val="2394190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a:bodyPr>
          <a:lstStyle/>
          <a:p>
            <a:r>
              <a:rPr lang="en-CA" sz="1800" dirty="0">
                <a:latin typeface="Book Antiqua" pitchFamily="18" charset="0"/>
              </a:rPr>
              <a:t>Insert the barrel of the piston attached to the arm into the clip on the square platform in the tower. The plunger will need to be extended. Then insert a piston without a hole in its plunger into the clip on the arm, as shown below</a:t>
            </a:r>
          </a:p>
        </p:txBody>
      </p:sp>
      <p:pic>
        <p:nvPicPr>
          <p:cNvPr id="5" name="Picture 4">
            <a:extLst>
              <a:ext uri="{FF2B5EF4-FFF2-40B4-BE49-F238E27FC236}">
                <a16:creationId xmlns:a16="http://schemas.microsoft.com/office/drawing/2014/main" id="{07FEC881-3AF6-4CB0-8121-55E9CD46955C}"/>
              </a:ext>
            </a:extLst>
          </p:cNvPr>
          <p:cNvPicPr>
            <a:picLocks noChangeAspect="1"/>
          </p:cNvPicPr>
          <p:nvPr/>
        </p:nvPicPr>
        <p:blipFill>
          <a:blip r:embed="rId2"/>
          <a:stretch>
            <a:fillRect/>
          </a:stretch>
        </p:blipFill>
        <p:spPr>
          <a:xfrm>
            <a:off x="2371153" y="1844824"/>
            <a:ext cx="4401693" cy="438340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rmAutofit/>
          </a:bodyPr>
          <a:lstStyle/>
          <a:p>
            <a:r>
              <a:rPr lang="en-CA" sz="1800" dirty="0">
                <a:latin typeface="Book Antiqua" panose="02040602050305030304" pitchFamily="18" charset="0"/>
              </a:rPr>
              <a:t>Place the dowel connected to the “white disk” platform into the wheel on the base.</a:t>
            </a:r>
            <a:br>
              <a:rPr lang="en-CA" sz="1800" dirty="0">
                <a:latin typeface="Book Antiqua" panose="02040602050305030304" pitchFamily="18" charset="0"/>
              </a:rPr>
            </a:br>
            <a:r>
              <a:rPr lang="en-CA" sz="1800" dirty="0">
                <a:latin typeface="Book Antiqua" panose="02040602050305030304" pitchFamily="18" charset="0"/>
              </a:rPr>
              <a:t>Connect the remaining piston with a hole in its plunger to the 2” dowel connected to the 4” tower platform and place the piston into the clip</a:t>
            </a:r>
          </a:p>
        </p:txBody>
      </p:sp>
      <p:pic>
        <p:nvPicPr>
          <p:cNvPr id="4" name="Picture 3">
            <a:extLst>
              <a:ext uri="{FF2B5EF4-FFF2-40B4-BE49-F238E27FC236}">
                <a16:creationId xmlns:a16="http://schemas.microsoft.com/office/drawing/2014/main" id="{C3F540D9-E26D-4C65-BE2A-2A72A09E5BF1}"/>
              </a:ext>
            </a:extLst>
          </p:cNvPr>
          <p:cNvPicPr>
            <a:picLocks noChangeAspect="1"/>
          </p:cNvPicPr>
          <p:nvPr/>
        </p:nvPicPr>
        <p:blipFill>
          <a:blip r:embed="rId2"/>
          <a:stretch>
            <a:fillRect/>
          </a:stretch>
        </p:blipFill>
        <p:spPr>
          <a:xfrm>
            <a:off x="2339752" y="2449916"/>
            <a:ext cx="4791871" cy="4133446"/>
          </a:xfrm>
          <a:prstGeom prst="rect">
            <a:avLst/>
          </a:prstGeom>
        </p:spPr>
      </p:pic>
    </p:spTree>
    <p:extLst>
      <p:ext uri="{BB962C8B-B14F-4D97-AF65-F5344CB8AC3E}">
        <p14:creationId xmlns:p14="http://schemas.microsoft.com/office/powerpoint/2010/main" val="418883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872208"/>
          </a:xfrm>
        </p:spPr>
        <p:txBody>
          <a:bodyPr>
            <a:normAutofit/>
          </a:bodyPr>
          <a:lstStyle/>
          <a:p>
            <a:r>
              <a:rPr lang="en-CA" sz="1800" u="sng" dirty="0">
                <a:latin typeface="Book Antiqua" pitchFamily="18" charset="0"/>
              </a:rPr>
              <a:t>Test the device using pneumatics (air power)</a:t>
            </a:r>
            <a:br>
              <a:rPr lang="en-CA" sz="1800" dirty="0">
                <a:latin typeface="Book Antiqua" pitchFamily="18" charset="0"/>
              </a:rPr>
            </a:br>
            <a:r>
              <a:rPr lang="en-CA" sz="1800" dirty="0">
                <a:latin typeface="Book Antiqua" pitchFamily="18" charset="0"/>
              </a:rPr>
              <a:t>The pistons on the arm and the base will be closed and the piston on the tower will be open (see below). Cut tubing into 10”, 14” and 24”lengths and connect to base, tower and arm respectively. Connect three pistons to the other end of the tubing so their start positions are complimentary (two open and one closed). The block is placed on the arm to act as a counter-balance.</a:t>
            </a:r>
            <a:endParaRPr lang="en-CA" sz="1800" u="sng" dirty="0">
              <a:latin typeface="Book Antiqua" pitchFamily="18"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9329" y="2204864"/>
            <a:ext cx="6265342" cy="452596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a:bodyPr>
          <a:lstStyle/>
          <a:p>
            <a:r>
              <a:rPr lang="en-CA" sz="1800" dirty="0">
                <a:latin typeface="Book Antiqua" pitchFamily="18" charset="0"/>
              </a:rPr>
              <a:t>Your device will be capable of rotating and picking up and placing a soda can.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52282" y="1600200"/>
            <a:ext cx="6439435" cy="45259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CA" sz="2400" dirty="0">
                <a:solidFill>
                  <a:prstClr val="black"/>
                </a:solidFill>
                <a:latin typeface="Book Antiqua" panose="02040602050305030304" pitchFamily="18" charset="0"/>
              </a:rPr>
              <a:t>Investigating the STEM</a:t>
            </a:r>
            <a:endParaRPr lang="en-CA" dirty="0"/>
          </a:p>
        </p:txBody>
      </p:sp>
      <p:sp>
        <p:nvSpPr>
          <p:cNvPr id="3" name="Content Placeholder 2"/>
          <p:cNvSpPr>
            <a:spLocks noGrp="1"/>
          </p:cNvSpPr>
          <p:nvPr>
            <p:ph idx="1"/>
          </p:nvPr>
        </p:nvSpPr>
        <p:spPr/>
        <p:txBody>
          <a:bodyPr>
            <a:normAutofit/>
          </a:bodyPr>
          <a:lstStyle/>
          <a:p>
            <a:r>
              <a:rPr lang="en-CA" sz="1800" dirty="0">
                <a:latin typeface="Book Antiqua" panose="02040602050305030304" pitchFamily="18" charset="0"/>
              </a:rPr>
              <a:t> As a group, identify as many applications of fluid power (pneumatics &amp; hydraulics) as you can</a:t>
            </a:r>
          </a:p>
          <a:p>
            <a:r>
              <a:rPr lang="en-CA" sz="1800" dirty="0">
                <a:latin typeface="Book Antiqua" panose="02040602050305030304" pitchFamily="18" charset="0"/>
              </a:rPr>
              <a:t>If you have access to the Internet watch part of the video “A Force For Change" and  identify applications of fluid power that interest you the most - </a:t>
            </a:r>
            <a:r>
              <a:rPr lang="en-US" sz="18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http://www.nfpa.com/education/LearningResources-TVPrograms.aspx</a:t>
            </a:r>
            <a:r>
              <a:rPr lang="en-US" sz="1800" dirty="0">
                <a:latin typeface="Times New Roman" panose="02020603050405020304" pitchFamily="18" charset="0"/>
                <a:ea typeface="Times New Roman" panose="02020603050405020304" pitchFamily="18" charset="0"/>
              </a:rPr>
              <a:t> </a:t>
            </a:r>
            <a:endParaRPr lang="en-CA" sz="1800" dirty="0">
              <a:latin typeface="Book Antiqua" panose="02040602050305030304" pitchFamily="18" charset="0"/>
            </a:endParaRPr>
          </a:p>
          <a:p>
            <a:endParaRPr lang="en-CA" sz="1800" dirty="0">
              <a:latin typeface="Book Antiqua" panose="02040602050305030304" pitchFamily="18" charset="0"/>
            </a:endParaRPr>
          </a:p>
          <a:p>
            <a:r>
              <a:rPr lang="en-CA" sz="1800" dirty="0">
                <a:latin typeface="Book Antiqua" panose="02040602050305030304" pitchFamily="18" charset="0"/>
              </a:rPr>
              <a:t>Carefully remove two pistons from the prototype device and join them together with a length of tubing arranging the pistons so they are complimentary (one open, one closed)</a:t>
            </a:r>
          </a:p>
          <a:p>
            <a:r>
              <a:rPr lang="en-CA" sz="1800" dirty="0">
                <a:latin typeface="Book Antiqua" panose="02040602050305030304" pitchFamily="18" charset="0"/>
              </a:rPr>
              <a:t>Press the plungers back and forth to feel the force of pneumatic operation</a:t>
            </a:r>
          </a:p>
          <a:p>
            <a:endParaRPr lang="en-CA" sz="1800" dirty="0">
              <a:latin typeface="Book Antiqua" panose="02040602050305030304" pitchFamily="18" charset="0"/>
            </a:endParaRPr>
          </a:p>
          <a:p>
            <a:r>
              <a:rPr lang="en-CA" sz="1800" dirty="0">
                <a:latin typeface="Book Antiqua" panose="02040602050305030304" pitchFamily="18" charset="0"/>
              </a:rPr>
              <a:t>Follow the next slide  and install a 20cc piston in the tower and then determine the force required to initiate a downward movement of the plunger </a:t>
            </a:r>
          </a:p>
          <a:p>
            <a:pPr marL="0" indent="0">
              <a:buNone/>
            </a:pPr>
            <a:endParaRPr lang="en-CA" sz="1800" dirty="0">
              <a:latin typeface="Book Antiqua" panose="02040602050305030304" pitchFamily="18" charset="0"/>
            </a:endParaRPr>
          </a:p>
        </p:txBody>
      </p:sp>
    </p:spTree>
    <p:extLst>
      <p:ext uri="{BB962C8B-B14F-4D97-AF65-F5344CB8AC3E}">
        <p14:creationId xmlns:p14="http://schemas.microsoft.com/office/powerpoint/2010/main" val="686769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a:bodyPr>
          <a:lstStyle/>
          <a:p>
            <a:r>
              <a:rPr lang="en-CA" sz="1800" dirty="0">
                <a:solidFill>
                  <a:prstClr val="black"/>
                </a:solidFill>
                <a:latin typeface="Book Antiqua" panose="02040602050305030304" pitchFamily="18" charset="0"/>
              </a:rPr>
              <a:t>The picture below shows the 20cc piston in a closed position and installed in the tower of the device. It will be connected to the another 20cc piston (in the open position) by a length of 9” tubing. Open the piston in the tower by pushing the other piston closed and determine the force required to initiate a downward movement of the plunger. Use an empty soda can and carefully fill it with a small amount of water until the plunger begins to move.  Weigh the can and the water and record your result</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2755776"/>
            <a:ext cx="3397001" cy="3949899"/>
          </a:xfrm>
          <a:prstGeom prst="rect">
            <a:avLst/>
          </a:prstGeom>
        </p:spPr>
      </p:pic>
    </p:spTree>
    <p:extLst>
      <p:ext uri="{BB962C8B-B14F-4D97-AF65-F5344CB8AC3E}">
        <p14:creationId xmlns:p14="http://schemas.microsoft.com/office/powerpoint/2010/main" val="1561295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dirty="0">
                <a:solidFill>
                  <a:prstClr val="black"/>
                </a:solidFill>
                <a:latin typeface="Book Antiqua" panose="02040602050305030304" pitchFamily="18" charset="0"/>
              </a:rPr>
              <a:t>Investigating the STEM (continued)</a:t>
            </a:r>
            <a:endParaRPr lang="en-US" dirty="0"/>
          </a:p>
        </p:txBody>
      </p:sp>
      <p:sp>
        <p:nvSpPr>
          <p:cNvPr id="3" name="Content Placeholder 2"/>
          <p:cNvSpPr>
            <a:spLocks noGrp="1"/>
          </p:cNvSpPr>
          <p:nvPr>
            <p:ph idx="1"/>
          </p:nvPr>
        </p:nvSpPr>
        <p:spPr/>
        <p:txBody>
          <a:bodyPr/>
          <a:lstStyle/>
          <a:p>
            <a:pPr lvl="0"/>
            <a:r>
              <a:rPr lang="en-CA" sz="1800" dirty="0">
                <a:solidFill>
                  <a:prstClr val="black"/>
                </a:solidFill>
                <a:latin typeface="Book Antiqua" panose="02040602050305030304" pitchFamily="18" charset="0"/>
              </a:rPr>
              <a:t>Use two 20cc pistons and fill them with water as shown in the next slide. Ensure that the air in the pistons is removed from the system</a:t>
            </a:r>
          </a:p>
          <a:p>
            <a:pPr lvl="0"/>
            <a:endParaRPr lang="en-CA" sz="1800" dirty="0">
              <a:solidFill>
                <a:prstClr val="black"/>
              </a:solidFill>
              <a:latin typeface="Book Antiqua" panose="02040602050305030304" pitchFamily="18" charset="0"/>
            </a:endParaRPr>
          </a:p>
          <a:p>
            <a:pPr lvl="0"/>
            <a:r>
              <a:rPr lang="en-CA" sz="1800" dirty="0">
                <a:solidFill>
                  <a:prstClr val="black"/>
                </a:solidFill>
                <a:latin typeface="Book Antiqua" panose="02040602050305030304" pitchFamily="18" charset="0"/>
              </a:rPr>
              <a:t>Press the plungers back and forth to feel the force of hydraulic operation</a:t>
            </a:r>
          </a:p>
          <a:p>
            <a:pPr lvl="0"/>
            <a:endParaRPr lang="en-CA" sz="1800" dirty="0">
              <a:solidFill>
                <a:prstClr val="black"/>
              </a:solidFill>
              <a:latin typeface="Book Antiqua" panose="02040602050305030304" pitchFamily="18" charset="0"/>
            </a:endParaRPr>
          </a:p>
          <a:p>
            <a:pPr lvl="0"/>
            <a:r>
              <a:rPr lang="en-CA" sz="1800" dirty="0">
                <a:solidFill>
                  <a:prstClr val="black"/>
                </a:solidFill>
                <a:latin typeface="Book Antiqua" panose="02040602050305030304" pitchFamily="18" charset="0"/>
              </a:rPr>
              <a:t>Describe the difference between pneumatic and hydraulic operation</a:t>
            </a:r>
          </a:p>
          <a:p>
            <a:pPr lvl="0"/>
            <a:endParaRPr lang="en-CA" sz="1800" dirty="0">
              <a:solidFill>
                <a:prstClr val="black"/>
              </a:solidFill>
              <a:latin typeface="Book Antiqua" panose="02040602050305030304" pitchFamily="18" charset="0"/>
            </a:endParaRPr>
          </a:p>
          <a:p>
            <a:pPr lvl="0"/>
            <a:r>
              <a:rPr lang="en-CA" sz="1800" dirty="0">
                <a:solidFill>
                  <a:prstClr val="black"/>
                </a:solidFill>
                <a:latin typeface="Book Antiqua" panose="02040602050305030304" pitchFamily="18" charset="0"/>
              </a:rPr>
              <a:t>Write down as many factors and physical properties as you can think of that will influence the way pistons operate pneumatically and hydraulically</a:t>
            </a:r>
          </a:p>
          <a:p>
            <a:pPr marL="0" lvl="0" indent="0">
              <a:buNone/>
            </a:pPr>
            <a:endParaRPr lang="en-CA" sz="1800" dirty="0">
              <a:solidFill>
                <a:prstClr val="black"/>
              </a:solidFill>
              <a:latin typeface="Book Antiqua" panose="02040602050305030304" pitchFamily="18" charset="0"/>
            </a:endParaRPr>
          </a:p>
          <a:p>
            <a:pPr lvl="0"/>
            <a:r>
              <a:rPr lang="en-CA" sz="1800" dirty="0">
                <a:solidFill>
                  <a:prstClr val="black"/>
                </a:solidFill>
                <a:latin typeface="Book Antiqua" panose="02040602050305030304" pitchFamily="18" charset="0"/>
              </a:rPr>
              <a:t>Share your ideas with your group making note of any that you haven’t thought of</a:t>
            </a:r>
            <a:endParaRPr lang="en-US" dirty="0"/>
          </a:p>
        </p:txBody>
      </p:sp>
    </p:spTree>
    <p:extLst>
      <p:ext uri="{BB962C8B-B14F-4D97-AF65-F5344CB8AC3E}">
        <p14:creationId xmlns:p14="http://schemas.microsoft.com/office/powerpoint/2010/main" val="1756662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u="sng" dirty="0">
                <a:latin typeface="Book Antiqua" panose="02040602050305030304" pitchFamily="18" charset="0"/>
              </a:rPr>
              <a:t>Hydraulics - Filling pistons with water</a:t>
            </a:r>
          </a:p>
        </p:txBody>
      </p:sp>
      <p:pic>
        <p:nvPicPr>
          <p:cNvPr id="3" name="Picture 2"/>
          <p:cNvPicPr>
            <a:picLocks noChangeAspect="1"/>
          </p:cNvPicPr>
          <p:nvPr/>
        </p:nvPicPr>
        <p:blipFill>
          <a:blip r:embed="rId2"/>
          <a:stretch>
            <a:fillRect/>
          </a:stretch>
        </p:blipFill>
        <p:spPr>
          <a:xfrm>
            <a:off x="253798" y="1332890"/>
            <a:ext cx="8710690" cy="5083918"/>
          </a:xfrm>
          <a:prstGeom prst="rect">
            <a:avLst/>
          </a:prstGeom>
        </p:spPr>
      </p:pic>
    </p:spTree>
    <p:extLst>
      <p:ext uri="{BB962C8B-B14F-4D97-AF65-F5344CB8AC3E}">
        <p14:creationId xmlns:p14="http://schemas.microsoft.com/office/powerpoint/2010/main" val="326782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a:latin typeface="Book Antiqua" pitchFamily="18" charset="0"/>
              </a:rPr>
              <a:t>Contents of STEM Arm Kit</a:t>
            </a:r>
          </a:p>
        </p:txBody>
      </p:sp>
      <p:sp>
        <p:nvSpPr>
          <p:cNvPr id="3" name="Content Placeholder 2"/>
          <p:cNvSpPr>
            <a:spLocks noGrp="1"/>
          </p:cNvSpPr>
          <p:nvPr>
            <p:ph idx="1"/>
          </p:nvPr>
        </p:nvSpPr>
        <p:spPr>
          <a:xfrm>
            <a:off x="457200" y="1340768"/>
            <a:ext cx="8229600" cy="4896544"/>
          </a:xfrm>
        </p:spPr>
        <p:txBody>
          <a:bodyPr>
            <a:normAutofit/>
          </a:bodyPr>
          <a:lstStyle/>
          <a:p>
            <a:pPr algn="ctr">
              <a:buNone/>
            </a:pPr>
            <a:endParaRPr lang="en-CA" sz="1600" dirty="0">
              <a:latin typeface="Book Antiqua" pitchFamily="18" charset="0"/>
            </a:endParaRPr>
          </a:p>
          <a:p>
            <a:pPr algn="ctr">
              <a:buNone/>
            </a:pPr>
            <a:r>
              <a:rPr lang="en-CA" sz="1600" dirty="0">
                <a:latin typeface="Book Antiqua" pitchFamily="18" charset="0"/>
              </a:rPr>
              <a:t>Wooden pieces (⅜” cross-section):</a:t>
            </a:r>
          </a:p>
          <a:p>
            <a:pPr algn="ctr">
              <a:buNone/>
            </a:pPr>
            <a:r>
              <a:rPr lang="en-CA" sz="1600" dirty="0">
                <a:latin typeface="Book Antiqua" pitchFamily="18" charset="0"/>
              </a:rPr>
              <a:t> 2 X 19⅝”; 5 X 3⅞”; 4 X 3⅛”; 2 X 2</a:t>
            </a:r>
            <a:r>
              <a:rPr lang="en-CA" sz="1600" dirty="0">
                <a:latin typeface="Calibri" panose="020F0502020204030204" pitchFamily="34" charset="0"/>
              </a:rPr>
              <a:t>⅞”;</a:t>
            </a:r>
            <a:r>
              <a:rPr lang="en-CA" sz="1600" dirty="0">
                <a:latin typeface="Book Antiqua" pitchFamily="18" charset="0"/>
              </a:rPr>
              <a:t> 4 X 1⅞”; 2 X 1¼”;  3 X 1</a:t>
            </a:r>
            <a:r>
              <a:rPr lang="en-CA" sz="1600" dirty="0">
                <a:latin typeface="Calibri" panose="020F0502020204030204" pitchFamily="34" charset="0"/>
              </a:rPr>
              <a:t>⅛</a:t>
            </a:r>
            <a:r>
              <a:rPr lang="en-CA" sz="1600" dirty="0">
                <a:latin typeface="Book Antiqua" pitchFamily="18" charset="0"/>
              </a:rPr>
              <a:t>”</a:t>
            </a:r>
          </a:p>
          <a:p>
            <a:pPr algn="ctr">
              <a:buNone/>
            </a:pPr>
            <a:r>
              <a:rPr lang="en-CA" sz="1600" dirty="0">
                <a:latin typeface="Book Antiqua" pitchFamily="18" charset="0"/>
              </a:rPr>
              <a:t>Green corner gussets: 1 card</a:t>
            </a:r>
          </a:p>
          <a:p>
            <a:pPr algn="ctr">
              <a:buNone/>
            </a:pPr>
            <a:r>
              <a:rPr lang="en-CA" sz="1600" dirty="0">
                <a:latin typeface="Book Antiqua" pitchFamily="18" charset="0"/>
              </a:rPr>
              <a:t>Pistons, 20cc: 6 (2 have holes in the plunger); Piston Holders: 3 (all white)</a:t>
            </a:r>
          </a:p>
          <a:p>
            <a:pPr algn="ctr">
              <a:buNone/>
            </a:pPr>
            <a:r>
              <a:rPr lang="en-CA" sz="1600" dirty="0">
                <a:latin typeface="Book Antiqua" pitchFamily="18" charset="0"/>
              </a:rPr>
              <a:t>Plastic Tubing: 1 length 4ft. </a:t>
            </a:r>
          </a:p>
          <a:p>
            <a:pPr algn="ctr">
              <a:buNone/>
            </a:pPr>
            <a:r>
              <a:rPr lang="en-CA" sz="1600" dirty="0">
                <a:latin typeface="Book Antiqua" pitchFamily="18" charset="0"/>
              </a:rPr>
              <a:t>Wooden dowel, 3/16” diam.: 3 X 5”; 1 X 2”; 1 X 1”+</a:t>
            </a:r>
          </a:p>
          <a:p>
            <a:pPr algn="ctr">
              <a:buNone/>
            </a:pPr>
            <a:r>
              <a:rPr lang="en-CA" sz="1600" dirty="0">
                <a:latin typeface="Book Antiqua" pitchFamily="18" charset="0"/>
              </a:rPr>
              <a:t>Wooden dowel, 7/8” diam.: 1 X 3</a:t>
            </a:r>
            <a:r>
              <a:rPr lang="en-CA" sz="1600" dirty="0">
                <a:latin typeface="Calibri" panose="020F0502020204030204" pitchFamily="34" charset="0"/>
              </a:rPr>
              <a:t>¾”</a:t>
            </a:r>
            <a:endParaRPr lang="en-CA" sz="1600" dirty="0">
              <a:latin typeface="Book Antiqua" pitchFamily="18" charset="0"/>
            </a:endParaRPr>
          </a:p>
          <a:p>
            <a:pPr algn="ctr">
              <a:buNone/>
            </a:pPr>
            <a:r>
              <a:rPr lang="en-CA" sz="1600" dirty="0">
                <a:latin typeface="Book Antiqua" pitchFamily="18" charset="0"/>
              </a:rPr>
              <a:t>Mini-washers: 12; Rubber bands: 1</a:t>
            </a:r>
          </a:p>
          <a:p>
            <a:pPr algn="ctr">
              <a:buNone/>
            </a:pPr>
            <a:r>
              <a:rPr lang="en-CA" sz="1600" dirty="0">
                <a:latin typeface="Book Antiqua" pitchFamily="18" charset="0"/>
              </a:rPr>
              <a:t>Platform 4”² X 1 (drilled </a:t>
            </a:r>
            <a:r>
              <a:rPr lang="en-CA" sz="1600" dirty="0">
                <a:latin typeface="Calibri" panose="020F0502020204030204" pitchFamily="34" charset="0"/>
              </a:rPr>
              <a:t>⅞” </a:t>
            </a:r>
            <a:r>
              <a:rPr lang="en-CA" sz="1600" dirty="0">
                <a:latin typeface="Book Antiqua" pitchFamily="18" charset="0"/>
              </a:rPr>
              <a:t>and 3/16” holes) </a:t>
            </a:r>
          </a:p>
          <a:p>
            <a:pPr algn="ctr">
              <a:buNone/>
            </a:pPr>
            <a:r>
              <a:rPr lang="en-CA" sz="1600" dirty="0">
                <a:latin typeface="Book Antiqua" pitchFamily="18" charset="0"/>
              </a:rPr>
              <a:t>Wooden base with two holes</a:t>
            </a:r>
          </a:p>
          <a:p>
            <a:pPr algn="ctr">
              <a:buNone/>
            </a:pPr>
            <a:r>
              <a:rPr lang="en-CA" sz="1600" dirty="0">
                <a:latin typeface="Book Antiqua" pitchFamily="18" charset="0"/>
              </a:rPr>
              <a:t>Thin m.d.f. walls X 2 with 4 holes in each</a:t>
            </a:r>
          </a:p>
          <a:p>
            <a:pPr algn="ctr">
              <a:buNone/>
            </a:pPr>
            <a:r>
              <a:rPr lang="en-CA" sz="1600" dirty="0">
                <a:latin typeface="Book Antiqua" pitchFamily="18" charset="0"/>
              </a:rPr>
              <a:t>Larger wheel with 7/8” hole; Smaller wheels X 2; White disk X 1</a:t>
            </a:r>
          </a:p>
          <a:p>
            <a:pPr algn="ctr">
              <a:buNone/>
            </a:pPr>
            <a:r>
              <a:rPr lang="en-CA" sz="1600" dirty="0">
                <a:latin typeface="Book Antiqua" pitchFamily="18" charset="0"/>
              </a:rPr>
              <a:t>Objects: 1 round X 3</a:t>
            </a:r>
            <a:r>
              <a:rPr lang="en-CA" sz="1600" dirty="0">
                <a:latin typeface="Calibri" panose="020F0502020204030204" pitchFamily="34" charset="0"/>
              </a:rPr>
              <a:t>¾”</a:t>
            </a:r>
            <a:r>
              <a:rPr lang="en-CA" sz="1600" dirty="0">
                <a:latin typeface="Book Antiqua" pitchFamily="18" charset="0"/>
              </a:rPr>
              <a:t>, 1 square X 3⅞”</a:t>
            </a:r>
          </a:p>
          <a:p>
            <a:pPr algn="ctr">
              <a:buNone/>
            </a:pPr>
            <a:r>
              <a:rPr lang="en-CA" sz="1600" dirty="0">
                <a:latin typeface="Book Antiqua" pitchFamily="18" charset="0"/>
              </a:rPr>
              <a:t>Plus a piece of sandpaper; Stirring Sticks: 1 </a:t>
            </a:r>
          </a:p>
          <a:p>
            <a:endParaRPr lang="en-CA" sz="1600" dirty="0">
              <a:latin typeface="Book Antiqua"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34282"/>
          </a:xfrm>
        </p:spPr>
        <p:txBody>
          <a:bodyPr>
            <a:normAutofit/>
          </a:bodyPr>
          <a:lstStyle/>
          <a:p>
            <a:r>
              <a:rPr lang="en-CA" sz="1800" u="sng" dirty="0">
                <a:latin typeface="Book Antiqua" panose="02040602050305030304" pitchFamily="18" charset="0"/>
              </a:rPr>
              <a:t>Hydraulic Lift</a:t>
            </a:r>
            <a:br>
              <a:rPr lang="en-CA" sz="1800" u="sng" dirty="0">
                <a:latin typeface="Book Antiqua" panose="02040602050305030304" pitchFamily="18" charset="0"/>
              </a:rPr>
            </a:br>
            <a:r>
              <a:rPr lang="en-CA" sz="1800" dirty="0">
                <a:latin typeface="Book Antiqua" panose="02040602050305030304" pitchFamily="18" charset="0"/>
              </a:rPr>
              <a:t>An application of Pascal’s Law – the force of 10lbs is applied to the narrow piston with a cross-sectional area of 1 in². Hence a pressure of 10 lbs/in² (psi) is constant in the closed system and is applied to the wider piston (10 in²). In consequence a mass of 100 lbs can be raised. However the distance moved by the 100lb mass will be significantly less compared to the distance moved by the input force (hand).</a:t>
            </a:r>
            <a:br>
              <a:rPr lang="en-CA" sz="1800" dirty="0">
                <a:latin typeface="Book Antiqua" panose="02040602050305030304" pitchFamily="18" charset="0"/>
              </a:rPr>
            </a:br>
            <a:r>
              <a:rPr lang="en-CA" sz="1800" dirty="0">
                <a:latin typeface="Book Antiqua" panose="02040602050305030304" pitchFamily="18" charset="0"/>
              </a:rPr>
              <a:t>This is how a vehicle is raised in a service garage.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3140968"/>
            <a:ext cx="7763510" cy="2880320"/>
          </a:xfrm>
        </p:spPr>
      </p:pic>
    </p:spTree>
    <p:extLst>
      <p:ext uri="{BB962C8B-B14F-4D97-AF65-F5344CB8AC3E}">
        <p14:creationId xmlns:p14="http://schemas.microsoft.com/office/powerpoint/2010/main" val="645558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solidFill>
                  <a:prstClr val="black"/>
                </a:solidFill>
                <a:latin typeface="Book Antiqua" panose="02040602050305030304" pitchFamily="18" charset="0"/>
              </a:rPr>
              <a:t>Investigating the STEM (continued)</a:t>
            </a:r>
            <a:br>
              <a:rPr lang="en-CA" sz="1800" dirty="0">
                <a:latin typeface="Book Antiqua" panose="02040602050305030304" pitchFamily="18" charset="0"/>
              </a:rPr>
            </a:br>
            <a:endParaRPr lang="en-CA" sz="1800" dirty="0">
              <a:latin typeface="Book Antiqua" panose="02040602050305030304" pitchFamily="18" charset="0"/>
            </a:endParaRPr>
          </a:p>
        </p:txBody>
      </p:sp>
      <p:sp>
        <p:nvSpPr>
          <p:cNvPr id="5" name="Content Placeholder 4"/>
          <p:cNvSpPr>
            <a:spLocks noGrp="1"/>
          </p:cNvSpPr>
          <p:nvPr>
            <p:ph idx="1"/>
          </p:nvPr>
        </p:nvSpPr>
        <p:spPr>
          <a:xfrm>
            <a:off x="457200" y="1124744"/>
            <a:ext cx="8229600" cy="5184576"/>
          </a:xfrm>
        </p:spPr>
        <p:txBody>
          <a:bodyPr>
            <a:normAutofit/>
          </a:bodyPr>
          <a:lstStyle/>
          <a:p>
            <a:pPr lvl="0"/>
            <a:r>
              <a:rPr lang="en-CA" sz="1700" dirty="0">
                <a:solidFill>
                  <a:prstClr val="black"/>
                </a:solidFill>
                <a:latin typeface="Book Antiqua" panose="02040602050305030304" pitchFamily="18" charset="0"/>
              </a:rPr>
              <a:t>Consider how the hydraulic lift (slide #30) gives a “mechanical advantage” to its user</a:t>
            </a:r>
          </a:p>
          <a:p>
            <a:pPr lvl="0"/>
            <a:endParaRPr lang="en-CA" sz="1700" dirty="0">
              <a:solidFill>
                <a:prstClr val="black"/>
              </a:solidFill>
              <a:latin typeface="Book Antiqua" panose="02040602050305030304" pitchFamily="18" charset="0"/>
            </a:endParaRPr>
          </a:p>
          <a:p>
            <a:pPr lvl="0"/>
            <a:r>
              <a:rPr lang="en-CA" sz="1700" dirty="0">
                <a:solidFill>
                  <a:prstClr val="black"/>
                </a:solidFill>
                <a:latin typeface="Book Antiqua" panose="02040602050305030304" pitchFamily="18" charset="0"/>
              </a:rPr>
              <a:t>Carefully disconnect one of the 20cc pistons and replace it with the large 60cc piston in the kit</a:t>
            </a:r>
          </a:p>
          <a:p>
            <a:pPr lvl="0"/>
            <a:r>
              <a:rPr lang="en-CA" sz="1700" dirty="0">
                <a:solidFill>
                  <a:prstClr val="black"/>
                </a:solidFill>
                <a:latin typeface="Book Antiqua" panose="02040602050305030304" pitchFamily="18" charset="0"/>
              </a:rPr>
              <a:t>Disconnect the other 20cc piston, empty its contents and then fill the 60cc piston and tubing with approx. 30cc water</a:t>
            </a:r>
          </a:p>
          <a:p>
            <a:pPr lvl="0"/>
            <a:r>
              <a:rPr lang="en-CA" sz="1700" dirty="0">
                <a:solidFill>
                  <a:prstClr val="black"/>
                </a:solidFill>
                <a:latin typeface="Book Antiqua" panose="02040602050305030304" pitchFamily="18" charset="0"/>
              </a:rPr>
              <a:t>Turn the 60cc piston upside-down and expel the air , setting the volume of water in it to 20cc</a:t>
            </a:r>
          </a:p>
          <a:p>
            <a:pPr lvl="0"/>
            <a:r>
              <a:rPr lang="en-CA" sz="1700" dirty="0">
                <a:solidFill>
                  <a:prstClr val="black"/>
                </a:solidFill>
                <a:latin typeface="Book Antiqua" panose="02040602050305030304" pitchFamily="18" charset="0"/>
              </a:rPr>
              <a:t>Carefully reconnect the 20cc piston taking care not to introduce air into the system</a:t>
            </a:r>
          </a:p>
          <a:p>
            <a:pPr lvl="0"/>
            <a:endParaRPr lang="en-CA" sz="1700" dirty="0">
              <a:solidFill>
                <a:prstClr val="black"/>
              </a:solidFill>
              <a:latin typeface="Book Antiqua" panose="02040602050305030304" pitchFamily="18" charset="0"/>
            </a:endParaRPr>
          </a:p>
          <a:p>
            <a:pPr lvl="0"/>
            <a:r>
              <a:rPr lang="en-CA" sz="1700" dirty="0">
                <a:solidFill>
                  <a:prstClr val="black"/>
                </a:solidFill>
                <a:latin typeface="Book Antiqua" panose="02040602050305030304" pitchFamily="18" charset="0"/>
              </a:rPr>
              <a:t>Install the 20cc piston in the tower and determine the force required to initiate a downward movement of its plunger, making note of the result in oz. </a:t>
            </a:r>
          </a:p>
          <a:p>
            <a:pPr lvl="0"/>
            <a:r>
              <a:rPr lang="en-CA" sz="1700" dirty="0">
                <a:solidFill>
                  <a:prstClr val="black"/>
                </a:solidFill>
                <a:latin typeface="Book Antiqua" panose="02040602050305030304" pitchFamily="18" charset="0"/>
              </a:rPr>
              <a:t>Repeat a second time and measure the distance the plunger of the 20cc piston moves and the distance the plunger of the 60cc piston moves, making note of the results in inches. (Mark the plungers before movement next to the barrels of the pistons)</a:t>
            </a:r>
          </a:p>
          <a:p>
            <a:endParaRPr lang="en-US" dirty="0"/>
          </a:p>
        </p:txBody>
      </p:sp>
    </p:spTree>
    <p:extLst>
      <p:ext uri="{BB962C8B-B14F-4D97-AF65-F5344CB8AC3E}">
        <p14:creationId xmlns:p14="http://schemas.microsoft.com/office/powerpoint/2010/main" val="405470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CA" sz="2400" dirty="0">
                <a:solidFill>
                  <a:prstClr val="black"/>
                </a:solidFill>
                <a:latin typeface="Book Antiqua" panose="02040602050305030304" pitchFamily="18" charset="0"/>
              </a:rPr>
              <a:t>Investigating the STEM (continued)</a:t>
            </a:r>
            <a:endParaRPr lang="en-CA" sz="1600" dirty="0">
              <a:latin typeface="Book Antiqua" panose="02040602050305030304" pitchFamily="18" charset="0"/>
            </a:endParaRPr>
          </a:p>
        </p:txBody>
      </p:sp>
      <p:sp>
        <p:nvSpPr>
          <p:cNvPr id="3" name="Content Placeholder 2"/>
          <p:cNvSpPr>
            <a:spLocks noGrp="1"/>
          </p:cNvSpPr>
          <p:nvPr>
            <p:ph idx="1"/>
          </p:nvPr>
        </p:nvSpPr>
        <p:spPr>
          <a:xfrm>
            <a:off x="457200" y="980728"/>
            <a:ext cx="8229600" cy="5400600"/>
          </a:xfrm>
        </p:spPr>
        <p:txBody>
          <a:bodyPr>
            <a:normAutofit/>
          </a:bodyPr>
          <a:lstStyle/>
          <a:p>
            <a:pPr lvl="0"/>
            <a:r>
              <a:rPr lang="en-CA" sz="1600" dirty="0">
                <a:solidFill>
                  <a:prstClr val="black"/>
                </a:solidFill>
                <a:latin typeface="Book Antiqua" panose="02040602050305030304" pitchFamily="18" charset="0"/>
              </a:rPr>
              <a:t>Install the 60cc piston in the tower and determine the force required to initiate a downward movement of its plunger, making note of the result in oz.</a:t>
            </a:r>
          </a:p>
          <a:p>
            <a:pPr lvl="0"/>
            <a:r>
              <a:rPr lang="en-CA" sz="1600" dirty="0">
                <a:solidFill>
                  <a:prstClr val="black"/>
                </a:solidFill>
                <a:latin typeface="Book Antiqua" panose="02040602050305030304" pitchFamily="18" charset="0"/>
              </a:rPr>
              <a:t>Note that it takes considerably less force to initiate movement when applied to the open 20cc piston compared to the 60cc piston (hydraulic lift principle)</a:t>
            </a:r>
          </a:p>
          <a:p>
            <a:pPr lvl="0"/>
            <a:endParaRPr lang="en-CA" sz="1600" dirty="0">
              <a:solidFill>
                <a:prstClr val="black"/>
              </a:solidFill>
              <a:latin typeface="Book Antiqua" panose="02040602050305030304" pitchFamily="18" charset="0"/>
            </a:endParaRPr>
          </a:p>
          <a:p>
            <a:pPr lvl="0"/>
            <a:r>
              <a:rPr lang="en-CA" sz="1600" dirty="0">
                <a:solidFill>
                  <a:prstClr val="black"/>
                </a:solidFill>
                <a:latin typeface="Book Antiqua" panose="02040602050305030304" pitchFamily="18" charset="0"/>
              </a:rPr>
              <a:t>Using the formula </a:t>
            </a:r>
            <a:r>
              <a:rPr lang="el-GR" sz="1600" dirty="0">
                <a:solidFill>
                  <a:prstClr val="black"/>
                </a:solidFill>
              </a:rPr>
              <a:t>π</a:t>
            </a:r>
            <a:r>
              <a:rPr lang="en-CA" sz="1600" dirty="0">
                <a:solidFill>
                  <a:prstClr val="black"/>
                </a:solidFill>
              </a:rPr>
              <a:t>r</a:t>
            </a:r>
            <a:r>
              <a:rPr lang="en-CA" sz="1600" dirty="0">
                <a:solidFill>
                  <a:prstClr val="black"/>
                </a:solidFill>
                <a:latin typeface="Book Antiqua"/>
              </a:rPr>
              <a:t>² for cross-sectional area, empty the contents of the system and remove the barrels from the 20cc and 60cc pistons, determine the cross-sectional area of each barrel</a:t>
            </a:r>
            <a:endParaRPr lang="en-CA" sz="1600" dirty="0">
              <a:solidFill>
                <a:prstClr val="black"/>
              </a:solidFill>
              <a:latin typeface="Book Antiqua" panose="02040602050305030304" pitchFamily="18" charset="0"/>
            </a:endParaRPr>
          </a:p>
          <a:p>
            <a:pPr lvl="0"/>
            <a:endParaRPr lang="en-CA" sz="1600" dirty="0">
              <a:solidFill>
                <a:prstClr val="black"/>
              </a:solidFill>
              <a:latin typeface="Book Antiqua" panose="02040602050305030304" pitchFamily="18" charset="0"/>
            </a:endParaRPr>
          </a:p>
          <a:p>
            <a:pPr lvl="0"/>
            <a:r>
              <a:rPr lang="en-CA" sz="1600" dirty="0">
                <a:solidFill>
                  <a:prstClr val="black"/>
                </a:solidFill>
                <a:latin typeface="Book Antiqua" panose="02040602050305030304" pitchFamily="18" charset="0"/>
              </a:rPr>
              <a:t>Determine the pressure inside the pistons when force is applied to both the 20cc and the 60cc piston, using the formula P (psi) = force (lb) / Area (in</a:t>
            </a:r>
            <a:r>
              <a:rPr lang="en-CA" sz="1600" dirty="0">
                <a:solidFill>
                  <a:prstClr val="black"/>
                </a:solidFill>
              </a:rPr>
              <a:t>²)</a:t>
            </a:r>
          </a:p>
          <a:p>
            <a:pPr lvl="0"/>
            <a:r>
              <a:rPr lang="en-CA" sz="1600" dirty="0">
                <a:solidFill>
                  <a:prstClr val="black"/>
                </a:solidFill>
                <a:latin typeface="Book Antiqua" panose="02040602050305030304" pitchFamily="18" charset="0"/>
              </a:rPr>
              <a:t>For example if the force required to initiate downward movement of the 20cc plunger is 4oz</a:t>
            </a:r>
            <a:r>
              <a:rPr lang="az-Cyrl-AZ" sz="1600" dirty="0">
                <a:solidFill>
                  <a:prstClr val="black"/>
                </a:solidFill>
              </a:rPr>
              <a:t>ғ</a:t>
            </a:r>
            <a:r>
              <a:rPr lang="en-CA" sz="1600" dirty="0">
                <a:solidFill>
                  <a:prstClr val="black"/>
                </a:solidFill>
                <a:latin typeface="Book Antiqua" panose="02040602050305030304" pitchFamily="18" charset="0"/>
              </a:rPr>
              <a:t> and the cross-section area of the 20cc barrel is 0.45 in</a:t>
            </a:r>
            <a:r>
              <a:rPr lang="en-CA" sz="1600" dirty="0">
                <a:solidFill>
                  <a:prstClr val="black"/>
                </a:solidFill>
                <a:latin typeface="Book Antiqua"/>
              </a:rPr>
              <a:t>² then the pressure in the “20cc” system will be (4/16) lb</a:t>
            </a:r>
            <a:r>
              <a:rPr lang="az-Cyrl-AZ" sz="1600" dirty="0">
                <a:solidFill>
                  <a:prstClr val="black"/>
                </a:solidFill>
              </a:rPr>
              <a:t>ғ</a:t>
            </a:r>
            <a:r>
              <a:rPr lang="en-CA" sz="1600" dirty="0">
                <a:solidFill>
                  <a:prstClr val="black"/>
                </a:solidFill>
                <a:latin typeface="Book Antiqua"/>
              </a:rPr>
              <a:t> / </a:t>
            </a:r>
            <a:r>
              <a:rPr lang="en-CA" sz="1600" dirty="0">
                <a:solidFill>
                  <a:prstClr val="black"/>
                </a:solidFill>
                <a:latin typeface="Book Antiqua" panose="02040602050305030304" pitchFamily="18" charset="0"/>
              </a:rPr>
              <a:t>0.45 in</a:t>
            </a:r>
            <a:r>
              <a:rPr lang="en-CA" sz="1600" dirty="0">
                <a:solidFill>
                  <a:prstClr val="black"/>
                </a:solidFill>
                <a:latin typeface="Book Antiqua"/>
              </a:rPr>
              <a:t>² = 0.56 psi</a:t>
            </a:r>
          </a:p>
          <a:p>
            <a:pPr lvl="0"/>
            <a:r>
              <a:rPr lang="en-CA" sz="1600" dirty="0">
                <a:solidFill>
                  <a:prstClr val="black"/>
                </a:solidFill>
                <a:latin typeface="Book Antiqua"/>
              </a:rPr>
              <a:t>Record your calculations</a:t>
            </a:r>
          </a:p>
          <a:p>
            <a:pPr lvl="0"/>
            <a:r>
              <a:rPr lang="en-CA" sz="1600" dirty="0">
                <a:solidFill>
                  <a:prstClr val="black"/>
                </a:solidFill>
                <a:latin typeface="Book Antiqua"/>
              </a:rPr>
              <a:t>Using your measurements of the distance travelled by the plungers use the formula: Work done (lb.</a:t>
            </a:r>
            <a:r>
              <a:rPr lang="az-Cyrl-AZ" sz="1600" dirty="0">
                <a:solidFill>
                  <a:prstClr val="black"/>
                </a:solidFill>
              </a:rPr>
              <a:t>ғ</a:t>
            </a:r>
            <a:r>
              <a:rPr lang="en-CA" sz="1600" dirty="0">
                <a:solidFill>
                  <a:prstClr val="black"/>
                </a:solidFill>
              </a:rPr>
              <a:t> </a:t>
            </a:r>
            <a:r>
              <a:rPr lang="en-CA" sz="1600" dirty="0">
                <a:solidFill>
                  <a:prstClr val="black"/>
                </a:solidFill>
                <a:latin typeface="Book Antiqua" panose="02040602050305030304" pitchFamily="18" charset="0"/>
              </a:rPr>
              <a:t>in.</a:t>
            </a:r>
            <a:r>
              <a:rPr lang="en-CA" sz="1600" dirty="0">
                <a:solidFill>
                  <a:prstClr val="black"/>
                </a:solidFill>
              </a:rPr>
              <a:t>)</a:t>
            </a:r>
            <a:r>
              <a:rPr lang="en-CA" sz="1600" dirty="0">
                <a:solidFill>
                  <a:prstClr val="black"/>
                </a:solidFill>
                <a:latin typeface="Book Antiqua" panose="02040602050305030304" pitchFamily="18" charset="0"/>
              </a:rPr>
              <a:t> = Force </a:t>
            </a:r>
            <a:r>
              <a:rPr lang="en-CA" sz="1600" dirty="0">
                <a:solidFill>
                  <a:prstClr val="black"/>
                </a:solidFill>
                <a:latin typeface="Book Antiqua"/>
              </a:rPr>
              <a:t>(lb.</a:t>
            </a:r>
            <a:r>
              <a:rPr lang="az-Cyrl-AZ" sz="1600" dirty="0">
                <a:solidFill>
                  <a:prstClr val="black"/>
                </a:solidFill>
              </a:rPr>
              <a:t>ғ</a:t>
            </a:r>
            <a:r>
              <a:rPr lang="en-CA" sz="1600" dirty="0">
                <a:solidFill>
                  <a:prstClr val="black"/>
                </a:solidFill>
              </a:rPr>
              <a:t>)</a:t>
            </a:r>
            <a:r>
              <a:rPr lang="en-CA" sz="1600" dirty="0">
                <a:solidFill>
                  <a:prstClr val="black"/>
                </a:solidFill>
                <a:latin typeface="Book Antiqua" panose="02040602050305030304" pitchFamily="18" charset="0"/>
              </a:rPr>
              <a:t> X distance travelled (in.) determine the work done by the two systems</a:t>
            </a:r>
          </a:p>
          <a:p>
            <a:pPr lvl="0"/>
            <a:r>
              <a:rPr lang="en-CA" sz="1600" dirty="0">
                <a:solidFill>
                  <a:prstClr val="black"/>
                </a:solidFill>
                <a:latin typeface="Book Antiqua" panose="02040602050305030304" pitchFamily="18" charset="0"/>
              </a:rPr>
              <a:t>Record your calculations</a:t>
            </a:r>
            <a:endParaRPr lang="en-US" dirty="0"/>
          </a:p>
        </p:txBody>
      </p:sp>
    </p:spTree>
    <p:extLst>
      <p:ext uri="{BB962C8B-B14F-4D97-AF65-F5344CB8AC3E}">
        <p14:creationId xmlns:p14="http://schemas.microsoft.com/office/powerpoint/2010/main" val="2770254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fontScale="90000"/>
          </a:bodyPr>
          <a:lstStyle/>
          <a:p>
            <a:r>
              <a:rPr lang="en-CA" sz="1800" u="sng" dirty="0">
                <a:latin typeface="Book Antiqua" panose="02040602050305030304" pitchFamily="18" charset="0"/>
              </a:rPr>
              <a:t>Levers</a:t>
            </a:r>
            <a:br>
              <a:rPr lang="en-CA" sz="1800" dirty="0">
                <a:latin typeface="Book Antiqua" panose="02040602050305030304" pitchFamily="18" charset="0"/>
              </a:rPr>
            </a:br>
            <a:r>
              <a:rPr lang="en-CA" sz="1800" dirty="0">
                <a:latin typeface="Book Antiqua" panose="02040602050305030304" pitchFamily="18" charset="0"/>
              </a:rPr>
              <a:t>The mechanical arrangement below is similar to the hydraulic lift in that a small force is applied at one end of a lever to raise a larger mass at the other end. If the fulcrum (</a:t>
            </a:r>
            <a:r>
              <a:rPr lang="el-GR" sz="1800" dirty="0">
                <a:latin typeface="Book Antiqua" panose="02040602050305030304" pitchFamily="18" charset="0"/>
              </a:rPr>
              <a:t>Δ</a:t>
            </a:r>
            <a:r>
              <a:rPr lang="en-CA" sz="1800" dirty="0">
                <a:latin typeface="Book Antiqua" panose="02040602050305030304" pitchFamily="18" charset="0"/>
              </a:rPr>
              <a:t>) is 1ft from the center of the 100 lbs mass and the small force (hand) is applied 5ft. from the fulcrum then the small force can be calculated using (small force) X 5 = (100) X 1. The small force will be 20lbs. The lever is said to provide a mechanical advantage as less effort is required to move the load</a:t>
            </a:r>
            <a:br>
              <a:rPr lang="en-CA" sz="1800" dirty="0">
                <a:latin typeface="Book Antiqua" panose="02040602050305030304" pitchFamily="18" charset="0"/>
              </a:rPr>
            </a:br>
            <a:endParaRPr lang="en-CA" sz="1800" dirty="0">
              <a:latin typeface="Book Antiqua" panose="0204060205030503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646" y="2204864"/>
            <a:ext cx="5760640" cy="1591973"/>
          </a:xfrm>
          <a:prstGeom prst="rect">
            <a:avLst/>
          </a:prstGeom>
        </p:spPr>
      </p:pic>
      <p:sp>
        <p:nvSpPr>
          <p:cNvPr id="4" name="TextBox 3"/>
          <p:cNvSpPr txBox="1"/>
          <p:nvPr/>
        </p:nvSpPr>
        <p:spPr>
          <a:xfrm>
            <a:off x="611560" y="4077072"/>
            <a:ext cx="7920880"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There are 3 classes of lever. Which class of lever raised the arm in your device?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4415626"/>
            <a:ext cx="2857500" cy="2143125"/>
          </a:xfrm>
          <a:prstGeom prst="rect">
            <a:avLst/>
          </a:prstGeom>
        </p:spPr>
      </p:pic>
    </p:spTree>
    <p:extLst>
      <p:ext uri="{BB962C8B-B14F-4D97-AF65-F5344CB8AC3E}">
        <p14:creationId xmlns:p14="http://schemas.microsoft.com/office/powerpoint/2010/main" val="2037803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dirty="0">
                <a:solidFill>
                  <a:prstClr val="black"/>
                </a:solidFill>
                <a:latin typeface="Book Antiqua" panose="02040602050305030304" pitchFamily="18" charset="0"/>
              </a:rPr>
              <a:t>Finding the best set-up for your hydraulic arm</a:t>
            </a:r>
            <a:endParaRPr lang="en-CA" dirty="0"/>
          </a:p>
        </p:txBody>
      </p:sp>
      <p:sp>
        <p:nvSpPr>
          <p:cNvPr id="3" name="Content Placeholder 2"/>
          <p:cNvSpPr>
            <a:spLocks noGrp="1"/>
          </p:cNvSpPr>
          <p:nvPr>
            <p:ph idx="1"/>
          </p:nvPr>
        </p:nvSpPr>
        <p:spPr/>
        <p:txBody>
          <a:bodyPr>
            <a:normAutofit/>
          </a:bodyPr>
          <a:lstStyle/>
          <a:p>
            <a:r>
              <a:rPr lang="en-CA" sz="1800" dirty="0">
                <a:latin typeface="Book Antiqua" panose="02040602050305030304" pitchFamily="18" charset="0"/>
              </a:rPr>
              <a:t>Watch the advertising video from Caterpillar “A Bull in a China Shop” and identify the parts of the machine that are hydraulically controlled: </a:t>
            </a:r>
            <a:r>
              <a:rPr lang="en-US" sz="1200" u="sng" dirty="0">
                <a:solidFill>
                  <a:srgbClr val="0000FF"/>
                </a:solidFill>
                <a:latin typeface="Gotham Rounded Book"/>
                <a:ea typeface="Calibri" panose="020F0502020204030204" pitchFamily="34" charset="0"/>
                <a:cs typeface="Times New Roman" panose="02020603050405020304" pitchFamily="18" charset="0"/>
                <a:hlinkClick r:id="rId2"/>
              </a:rPr>
              <a:t>http://www.cat.com/en_US/articles/customer-stories/built-for-it/cat-mini-excavatorprovesitsnotabullinachinashop.html</a:t>
            </a:r>
            <a:endParaRPr lang="en-CA" sz="1200" dirty="0">
              <a:latin typeface="Book Antiqua" panose="02040602050305030304" pitchFamily="18" charset="0"/>
            </a:endParaRPr>
          </a:p>
          <a:p>
            <a:r>
              <a:rPr lang="en-CA" sz="1800" dirty="0">
                <a:latin typeface="Book Antiqua" panose="02040602050305030304" pitchFamily="18" charset="0"/>
              </a:rPr>
              <a:t>Draw 2 tables with 5 columns (at least 2” wide) and 3 rows (at least 2” deep) as shown:</a:t>
            </a:r>
          </a:p>
          <a:p>
            <a:endParaRPr lang="en-CA" sz="1800" dirty="0">
              <a:latin typeface="Book Antiqua" panose="02040602050305030304" pitchFamily="18" charset="0"/>
            </a:endParaRPr>
          </a:p>
          <a:p>
            <a:endParaRPr lang="en-CA" sz="1800" dirty="0">
              <a:latin typeface="Book Antiqua" panose="02040602050305030304" pitchFamily="18" charset="0"/>
            </a:endParaRPr>
          </a:p>
          <a:p>
            <a:endParaRPr lang="en-CA" sz="1800" dirty="0">
              <a:latin typeface="Book Antiqua" panose="02040602050305030304" pitchFamily="18" charset="0"/>
            </a:endParaRPr>
          </a:p>
          <a:p>
            <a:endParaRPr lang="en-CA" sz="1800" dirty="0">
              <a:latin typeface="Book Antiqua" panose="02040602050305030304" pitchFamily="18" charset="0"/>
            </a:endParaRPr>
          </a:p>
          <a:p>
            <a:endParaRPr lang="en-CA" sz="1800" dirty="0">
              <a:latin typeface="Book Antiqua" panose="02040602050305030304" pitchFamily="18" charset="0"/>
            </a:endParaRPr>
          </a:p>
          <a:p>
            <a:r>
              <a:rPr lang="en-CA" sz="1800" dirty="0">
                <a:latin typeface="Book Antiqua" panose="02040602050305030304" pitchFamily="18" charset="0"/>
              </a:rPr>
              <a:t>Fill the pistons and tubing with water (see slide #27), mount them on the structure and determine the best set-up for your hydraulic arm. There are many different possible arrangements for the arm (see slide# 33 for a couple of examples) however, some of them are not practical because of the dimensions of the pistons and the clips</a:t>
            </a:r>
          </a:p>
          <a:p>
            <a:pPr marL="0" indent="0">
              <a:buNone/>
            </a:pPr>
            <a:endParaRPr lang="en-CA" sz="1800" dirty="0">
              <a:latin typeface="Book Antiqua" panose="02040602050305030304" pitchFamily="18" charset="0"/>
            </a:endParaRPr>
          </a:p>
          <a:p>
            <a:pPr marL="0" indent="0">
              <a:buNone/>
            </a:pPr>
            <a:endParaRPr lang="en-CA" sz="1800" dirty="0">
              <a:latin typeface="Book Antiqua" panose="02040602050305030304" pitchFamily="18" charset="0"/>
            </a:endParaRPr>
          </a:p>
          <a:p>
            <a:endParaRPr lang="en-CA" sz="1800" dirty="0">
              <a:latin typeface="Book Antiqua" panose="02040602050305030304" pitchFamily="18" charset="0"/>
            </a:endParaRPr>
          </a:p>
          <a:p>
            <a:endParaRPr lang="en-CA" sz="1800" dirty="0">
              <a:latin typeface="Book Antiqua" panose="02040602050305030304" pitchFamily="18" charset="0"/>
            </a:endParaRPr>
          </a:p>
          <a:p>
            <a:pPr marL="0" indent="0">
              <a:buNone/>
            </a:pPr>
            <a:endParaRPr lang="en-CA" sz="1800" dirty="0">
              <a:latin typeface="Book Antiqua" panose="02040602050305030304" pitchFamily="18" charset="0"/>
            </a:endParaRPr>
          </a:p>
          <a:p>
            <a:endParaRPr lang="en-CA" sz="1800" dirty="0">
              <a:latin typeface="Book Antiqua" panose="0204060205030503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57972126"/>
              </p:ext>
            </p:extLst>
          </p:nvPr>
        </p:nvGraphicFramePr>
        <p:xfrm>
          <a:off x="1844675" y="2996952"/>
          <a:ext cx="5454650" cy="1160145"/>
        </p:xfrm>
        <a:graphic>
          <a:graphicData uri="http://schemas.openxmlformats.org/drawingml/2006/table">
            <a:tbl>
              <a:tblPr firstRow="1" firstCol="1" bandRow="1">
                <a:tableStyleId>{5C22544A-7EE6-4342-B048-85BDC9FD1C3A}</a:tableStyleId>
              </a:tblPr>
              <a:tblGrid>
                <a:gridCol w="1121410">
                  <a:extLst>
                    <a:ext uri="{9D8B030D-6E8A-4147-A177-3AD203B41FA5}">
                      <a16:colId xmlns:a16="http://schemas.microsoft.com/office/drawing/2014/main" val="20000"/>
                    </a:ext>
                  </a:extLst>
                </a:gridCol>
                <a:gridCol w="1083310">
                  <a:extLst>
                    <a:ext uri="{9D8B030D-6E8A-4147-A177-3AD203B41FA5}">
                      <a16:colId xmlns:a16="http://schemas.microsoft.com/office/drawing/2014/main" val="20001"/>
                    </a:ext>
                  </a:extLst>
                </a:gridCol>
                <a:gridCol w="1083310">
                  <a:extLst>
                    <a:ext uri="{9D8B030D-6E8A-4147-A177-3AD203B41FA5}">
                      <a16:colId xmlns:a16="http://schemas.microsoft.com/office/drawing/2014/main" val="20002"/>
                    </a:ext>
                  </a:extLst>
                </a:gridCol>
                <a:gridCol w="1083310">
                  <a:extLst>
                    <a:ext uri="{9D8B030D-6E8A-4147-A177-3AD203B41FA5}">
                      <a16:colId xmlns:a16="http://schemas.microsoft.com/office/drawing/2014/main" val="20003"/>
                    </a:ext>
                  </a:extLst>
                </a:gridCol>
                <a:gridCol w="1083310">
                  <a:extLst>
                    <a:ext uri="{9D8B030D-6E8A-4147-A177-3AD203B41FA5}">
                      <a16:colId xmlns:a16="http://schemas.microsoft.com/office/drawing/2014/main" val="20004"/>
                    </a:ext>
                  </a:extLst>
                </a:gridCol>
              </a:tblGrid>
              <a:tr h="201549">
                <a:tc>
                  <a:txBody>
                    <a:bodyPr/>
                    <a:lstStyle/>
                    <a:p>
                      <a:pPr>
                        <a:lnSpc>
                          <a:spcPct val="115000"/>
                        </a:lnSpc>
                        <a:spcBef>
                          <a:spcPts val="20"/>
                        </a:spcBef>
                        <a:spcAft>
                          <a:spcPts val="600"/>
                        </a:spcAft>
                      </a:pPr>
                      <a:r>
                        <a:rPr lang="en-US" sz="1150" dirty="0">
                          <a:effectLst/>
                        </a:rPr>
                        <a:t> </a:t>
                      </a:r>
                      <a:endParaRPr lang="en-CA" sz="1100" dirty="0">
                        <a:effectLst/>
                        <a:latin typeface="Calibri"/>
                        <a:ea typeface="Calibri"/>
                        <a:cs typeface="Times New Roman"/>
                      </a:endParaRPr>
                    </a:p>
                  </a:txBody>
                  <a:tcPr marL="68580" marR="68580" marT="0" marB="0"/>
                </a:tc>
                <a:tc>
                  <a:txBody>
                    <a:bodyPr/>
                    <a:lstStyle/>
                    <a:p>
                      <a:pPr>
                        <a:lnSpc>
                          <a:spcPct val="115000"/>
                        </a:lnSpc>
                        <a:spcBef>
                          <a:spcPts val="20"/>
                        </a:spcBef>
                        <a:spcAft>
                          <a:spcPts val="600"/>
                        </a:spcAft>
                      </a:pPr>
                      <a:r>
                        <a:rPr lang="en-US" sz="1150">
                          <a:effectLst/>
                        </a:rPr>
                        <a:t> </a:t>
                      </a:r>
                      <a:endParaRPr lang="en-CA" sz="1100">
                        <a:effectLst/>
                        <a:latin typeface="Calibri"/>
                        <a:ea typeface="Calibri"/>
                        <a:cs typeface="Times New Roman"/>
                      </a:endParaRPr>
                    </a:p>
                  </a:txBody>
                  <a:tcPr marL="68580" marR="68580" marT="0" marB="0"/>
                </a:tc>
                <a:tc>
                  <a:txBody>
                    <a:bodyPr/>
                    <a:lstStyle/>
                    <a:p>
                      <a:pPr>
                        <a:lnSpc>
                          <a:spcPct val="115000"/>
                        </a:lnSpc>
                        <a:spcBef>
                          <a:spcPts val="20"/>
                        </a:spcBef>
                        <a:spcAft>
                          <a:spcPts val="600"/>
                        </a:spcAft>
                      </a:pPr>
                      <a:r>
                        <a:rPr lang="en-US" sz="1150">
                          <a:effectLst/>
                        </a:rPr>
                        <a:t> </a:t>
                      </a:r>
                      <a:endParaRPr lang="en-CA" sz="1100">
                        <a:effectLst/>
                        <a:latin typeface="Calibri"/>
                        <a:ea typeface="Calibri"/>
                        <a:cs typeface="Times New Roman"/>
                      </a:endParaRPr>
                    </a:p>
                  </a:txBody>
                  <a:tcPr marL="68580" marR="68580" marT="0" marB="0"/>
                </a:tc>
                <a:tc>
                  <a:txBody>
                    <a:bodyPr/>
                    <a:lstStyle/>
                    <a:p>
                      <a:pPr>
                        <a:lnSpc>
                          <a:spcPct val="115000"/>
                        </a:lnSpc>
                        <a:spcBef>
                          <a:spcPts val="20"/>
                        </a:spcBef>
                        <a:spcAft>
                          <a:spcPts val="600"/>
                        </a:spcAft>
                      </a:pPr>
                      <a:r>
                        <a:rPr lang="en-US" sz="1150">
                          <a:effectLst/>
                        </a:rPr>
                        <a:t> </a:t>
                      </a:r>
                      <a:endParaRPr lang="en-CA" sz="1100">
                        <a:effectLst/>
                        <a:latin typeface="Calibri"/>
                        <a:ea typeface="Calibri"/>
                        <a:cs typeface="Times New Roman"/>
                      </a:endParaRPr>
                    </a:p>
                  </a:txBody>
                  <a:tcPr marL="68580" marR="68580" marT="0" marB="0"/>
                </a:tc>
                <a:tc>
                  <a:txBody>
                    <a:bodyPr/>
                    <a:lstStyle/>
                    <a:p>
                      <a:pPr>
                        <a:lnSpc>
                          <a:spcPct val="115000"/>
                        </a:lnSpc>
                        <a:spcBef>
                          <a:spcPts val="20"/>
                        </a:spcBef>
                        <a:spcAft>
                          <a:spcPts val="600"/>
                        </a:spcAft>
                      </a:pPr>
                      <a:r>
                        <a:rPr lang="en-US" sz="1150">
                          <a:effectLst/>
                        </a:rPr>
                        <a:t> </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55304">
                <a:tc>
                  <a:txBody>
                    <a:bodyPr/>
                    <a:lstStyle/>
                    <a:p>
                      <a:pPr algn="ctr">
                        <a:lnSpc>
                          <a:spcPct val="115000"/>
                        </a:lnSpc>
                        <a:spcBef>
                          <a:spcPts val="20"/>
                        </a:spcBef>
                        <a:spcAft>
                          <a:spcPts val="600"/>
                        </a:spcAft>
                      </a:pPr>
                      <a:r>
                        <a:rPr lang="en-US" sz="1150">
                          <a:effectLst/>
                        </a:rPr>
                        <a:t> </a:t>
                      </a:r>
                      <a:endParaRPr lang="en-CA" sz="1100">
                        <a:effectLst/>
                      </a:endParaRPr>
                    </a:p>
                    <a:p>
                      <a:pPr algn="ctr">
                        <a:lnSpc>
                          <a:spcPct val="115000"/>
                        </a:lnSpc>
                        <a:spcBef>
                          <a:spcPts val="20"/>
                        </a:spcBef>
                        <a:spcAft>
                          <a:spcPts val="600"/>
                        </a:spcAft>
                      </a:pPr>
                      <a:r>
                        <a:rPr lang="en-US" sz="1150">
                          <a:effectLst/>
                        </a:rPr>
                        <a:t>Position “A”</a:t>
                      </a:r>
                      <a:endParaRPr lang="en-CA" sz="1100">
                        <a:effectLst/>
                        <a:latin typeface="Calibri"/>
                        <a:ea typeface="Calibri"/>
                        <a:cs typeface="Times New Roman"/>
                      </a:endParaRPr>
                    </a:p>
                  </a:txBody>
                  <a:tcPr marL="68580" marR="68580" marT="0" marB="0"/>
                </a:tc>
                <a:tc>
                  <a:txBody>
                    <a:bodyPr/>
                    <a:lstStyle/>
                    <a:p>
                      <a:pPr>
                        <a:lnSpc>
                          <a:spcPct val="115000"/>
                        </a:lnSpc>
                        <a:spcBef>
                          <a:spcPts val="20"/>
                        </a:spcBef>
                        <a:spcAft>
                          <a:spcPts val="600"/>
                        </a:spcAft>
                      </a:pPr>
                      <a:r>
                        <a:rPr lang="en-US" sz="1150">
                          <a:effectLst/>
                        </a:rPr>
                        <a:t> </a:t>
                      </a:r>
                      <a:endParaRPr lang="en-CA" sz="1100">
                        <a:effectLst/>
                        <a:latin typeface="Calibri"/>
                        <a:ea typeface="Calibri"/>
                        <a:cs typeface="Times New Roman"/>
                      </a:endParaRPr>
                    </a:p>
                  </a:txBody>
                  <a:tcPr marL="68580" marR="68580" marT="0" marB="0"/>
                </a:tc>
                <a:tc>
                  <a:txBody>
                    <a:bodyPr/>
                    <a:lstStyle/>
                    <a:p>
                      <a:pPr>
                        <a:lnSpc>
                          <a:spcPct val="115000"/>
                        </a:lnSpc>
                        <a:spcBef>
                          <a:spcPts val="20"/>
                        </a:spcBef>
                        <a:spcAft>
                          <a:spcPts val="600"/>
                        </a:spcAft>
                      </a:pPr>
                      <a:r>
                        <a:rPr lang="en-US" sz="1150" dirty="0">
                          <a:effectLst/>
                        </a:rPr>
                        <a:t> </a:t>
                      </a:r>
                      <a:endParaRPr lang="en-CA" sz="1100" dirty="0">
                        <a:effectLst/>
                        <a:latin typeface="Calibri"/>
                        <a:ea typeface="Calibri"/>
                        <a:cs typeface="Times New Roman"/>
                      </a:endParaRPr>
                    </a:p>
                  </a:txBody>
                  <a:tcPr marL="68580" marR="68580" marT="0" marB="0"/>
                </a:tc>
                <a:tc>
                  <a:txBody>
                    <a:bodyPr/>
                    <a:lstStyle/>
                    <a:p>
                      <a:pPr>
                        <a:lnSpc>
                          <a:spcPct val="115000"/>
                        </a:lnSpc>
                        <a:spcBef>
                          <a:spcPts val="20"/>
                        </a:spcBef>
                        <a:spcAft>
                          <a:spcPts val="600"/>
                        </a:spcAft>
                      </a:pPr>
                      <a:r>
                        <a:rPr lang="en-US" sz="1150">
                          <a:effectLst/>
                        </a:rPr>
                        <a:t> </a:t>
                      </a:r>
                      <a:endParaRPr lang="en-CA" sz="1100">
                        <a:effectLst/>
                        <a:latin typeface="Calibri"/>
                        <a:ea typeface="Calibri"/>
                        <a:cs typeface="Times New Roman"/>
                      </a:endParaRPr>
                    </a:p>
                  </a:txBody>
                  <a:tcPr marL="68580" marR="68580" marT="0" marB="0"/>
                </a:tc>
                <a:tc>
                  <a:txBody>
                    <a:bodyPr/>
                    <a:lstStyle/>
                    <a:p>
                      <a:pPr>
                        <a:lnSpc>
                          <a:spcPct val="115000"/>
                        </a:lnSpc>
                        <a:spcBef>
                          <a:spcPts val="20"/>
                        </a:spcBef>
                        <a:spcAft>
                          <a:spcPts val="600"/>
                        </a:spcAft>
                      </a:pPr>
                      <a:r>
                        <a:rPr lang="en-US" sz="1150">
                          <a:effectLst/>
                        </a:rPr>
                        <a:t> </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93589">
                <a:tc>
                  <a:txBody>
                    <a:bodyPr/>
                    <a:lstStyle/>
                    <a:p>
                      <a:pPr>
                        <a:lnSpc>
                          <a:spcPct val="115000"/>
                        </a:lnSpc>
                        <a:spcBef>
                          <a:spcPts val="20"/>
                        </a:spcBef>
                        <a:spcAft>
                          <a:spcPts val="600"/>
                        </a:spcAft>
                      </a:pPr>
                      <a:r>
                        <a:rPr lang="en-US" sz="1150">
                          <a:effectLst/>
                        </a:rPr>
                        <a:t> </a:t>
                      </a:r>
                      <a:endParaRPr lang="en-CA" sz="1100">
                        <a:effectLst/>
                      </a:endParaRPr>
                    </a:p>
                    <a:p>
                      <a:pPr algn="ctr">
                        <a:lnSpc>
                          <a:spcPct val="115000"/>
                        </a:lnSpc>
                        <a:spcBef>
                          <a:spcPts val="20"/>
                        </a:spcBef>
                        <a:spcAft>
                          <a:spcPts val="600"/>
                        </a:spcAft>
                      </a:pPr>
                      <a:r>
                        <a:rPr lang="en-US" sz="1150">
                          <a:effectLst/>
                        </a:rPr>
                        <a:t>Position “B”</a:t>
                      </a:r>
                      <a:endParaRPr lang="en-CA" sz="1100">
                        <a:effectLst/>
                        <a:latin typeface="Calibri"/>
                        <a:ea typeface="Calibri"/>
                        <a:cs typeface="Times New Roman"/>
                      </a:endParaRPr>
                    </a:p>
                  </a:txBody>
                  <a:tcPr marL="68580" marR="68580" marT="0" marB="0"/>
                </a:tc>
                <a:tc>
                  <a:txBody>
                    <a:bodyPr/>
                    <a:lstStyle/>
                    <a:p>
                      <a:pPr>
                        <a:lnSpc>
                          <a:spcPct val="115000"/>
                        </a:lnSpc>
                        <a:spcBef>
                          <a:spcPts val="20"/>
                        </a:spcBef>
                        <a:spcAft>
                          <a:spcPts val="600"/>
                        </a:spcAft>
                      </a:pPr>
                      <a:r>
                        <a:rPr lang="en-US" sz="1150" dirty="0">
                          <a:effectLst/>
                        </a:rPr>
                        <a:t> </a:t>
                      </a:r>
                      <a:endParaRPr lang="en-CA" sz="1100" dirty="0">
                        <a:effectLst/>
                        <a:latin typeface="Calibri"/>
                        <a:ea typeface="Calibri"/>
                        <a:cs typeface="Times New Roman"/>
                      </a:endParaRPr>
                    </a:p>
                  </a:txBody>
                  <a:tcPr marL="68580" marR="68580" marT="0" marB="0"/>
                </a:tc>
                <a:tc>
                  <a:txBody>
                    <a:bodyPr/>
                    <a:lstStyle/>
                    <a:p>
                      <a:pPr>
                        <a:lnSpc>
                          <a:spcPct val="115000"/>
                        </a:lnSpc>
                        <a:spcBef>
                          <a:spcPts val="20"/>
                        </a:spcBef>
                        <a:spcAft>
                          <a:spcPts val="600"/>
                        </a:spcAft>
                      </a:pPr>
                      <a:r>
                        <a:rPr lang="en-US" sz="1150">
                          <a:effectLst/>
                        </a:rPr>
                        <a:t> </a:t>
                      </a:r>
                      <a:endParaRPr lang="en-CA" sz="1100">
                        <a:effectLst/>
                        <a:latin typeface="Calibri"/>
                        <a:ea typeface="Calibri"/>
                        <a:cs typeface="Times New Roman"/>
                      </a:endParaRPr>
                    </a:p>
                  </a:txBody>
                  <a:tcPr marL="68580" marR="68580" marT="0" marB="0"/>
                </a:tc>
                <a:tc>
                  <a:txBody>
                    <a:bodyPr/>
                    <a:lstStyle/>
                    <a:p>
                      <a:pPr>
                        <a:lnSpc>
                          <a:spcPct val="115000"/>
                        </a:lnSpc>
                        <a:spcBef>
                          <a:spcPts val="20"/>
                        </a:spcBef>
                        <a:spcAft>
                          <a:spcPts val="600"/>
                        </a:spcAft>
                      </a:pPr>
                      <a:r>
                        <a:rPr lang="en-US" sz="1150">
                          <a:effectLst/>
                        </a:rPr>
                        <a:t> </a:t>
                      </a:r>
                      <a:endParaRPr lang="en-CA" sz="1100">
                        <a:effectLst/>
                        <a:latin typeface="Calibri"/>
                        <a:ea typeface="Calibri"/>
                        <a:cs typeface="Times New Roman"/>
                      </a:endParaRPr>
                    </a:p>
                  </a:txBody>
                  <a:tcPr marL="68580" marR="68580" marT="0" marB="0"/>
                </a:tc>
                <a:tc>
                  <a:txBody>
                    <a:bodyPr/>
                    <a:lstStyle/>
                    <a:p>
                      <a:pPr>
                        <a:lnSpc>
                          <a:spcPct val="115000"/>
                        </a:lnSpc>
                        <a:spcBef>
                          <a:spcPts val="20"/>
                        </a:spcBef>
                        <a:spcAft>
                          <a:spcPts val="600"/>
                        </a:spcAft>
                      </a:pPr>
                      <a:r>
                        <a:rPr lang="en-US" sz="1150" dirty="0">
                          <a:effectLst/>
                        </a:rPr>
                        <a:t> </a:t>
                      </a:r>
                      <a:endParaRPr lang="en-C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92175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a:normAutofit/>
          </a:bodyPr>
          <a:lstStyle/>
          <a:p>
            <a:r>
              <a:rPr lang="en-CA" sz="1600" dirty="0">
                <a:latin typeface="Book Antiqua" pitchFamily="18" charset="0"/>
              </a:rPr>
              <a:t>Alternate positions to explore.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628800"/>
            <a:ext cx="3651197" cy="452596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339" y="2060848"/>
            <a:ext cx="4036387" cy="36004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dirty="0">
                <a:solidFill>
                  <a:prstClr val="black"/>
                </a:solidFill>
                <a:latin typeface="Book Antiqua" panose="02040602050305030304" pitchFamily="18" charset="0"/>
              </a:rPr>
              <a:t>Finding the best set-up for your hydraulic arm (continued)</a:t>
            </a:r>
            <a:endParaRPr lang="en-CA" dirty="0"/>
          </a:p>
        </p:txBody>
      </p:sp>
      <p:sp>
        <p:nvSpPr>
          <p:cNvPr id="3" name="Content Placeholder 2"/>
          <p:cNvSpPr>
            <a:spLocks noGrp="1"/>
          </p:cNvSpPr>
          <p:nvPr>
            <p:ph idx="1"/>
          </p:nvPr>
        </p:nvSpPr>
        <p:spPr>
          <a:xfrm>
            <a:off x="457200" y="1600200"/>
            <a:ext cx="8229600" cy="4525963"/>
          </a:xfrm>
        </p:spPr>
        <p:txBody>
          <a:bodyPr>
            <a:normAutofit/>
          </a:bodyPr>
          <a:lstStyle/>
          <a:p>
            <a:pPr marL="0" indent="0">
              <a:buNone/>
            </a:pPr>
            <a:endParaRPr lang="en-CA" sz="1800" dirty="0">
              <a:latin typeface="Book Antiqua" panose="02040602050305030304" pitchFamily="18" charset="0"/>
            </a:endParaRPr>
          </a:p>
          <a:p>
            <a:r>
              <a:rPr lang="en-CA" sz="1800" dirty="0">
                <a:latin typeface="Book Antiqua" panose="02040602050305030304" pitchFamily="18" charset="0"/>
              </a:rPr>
              <a:t>Before you test your arrangement predict what will happen</a:t>
            </a:r>
          </a:p>
          <a:p>
            <a:pPr marL="400050" lvl="1" indent="0">
              <a:buNone/>
            </a:pPr>
            <a:r>
              <a:rPr lang="en-CA" sz="1600" dirty="0">
                <a:latin typeface="Book Antiqua" panose="02040602050305030304" pitchFamily="18" charset="0"/>
              </a:rPr>
              <a:t>• is there anything that may go wrong with this design?</a:t>
            </a:r>
          </a:p>
          <a:p>
            <a:pPr marL="400050" lvl="1" indent="0">
              <a:buNone/>
            </a:pPr>
            <a:r>
              <a:rPr lang="en-CA" sz="1600" dirty="0">
                <a:latin typeface="Book Antiqua" panose="02040602050305030304" pitchFamily="18" charset="0"/>
              </a:rPr>
              <a:t>• is there anything about this design that you’re unsure of?</a:t>
            </a:r>
          </a:p>
          <a:p>
            <a:pPr marL="400050" lvl="1" indent="0">
              <a:buNone/>
            </a:pPr>
            <a:r>
              <a:rPr lang="en-CA" sz="1600" dirty="0">
                <a:latin typeface="Book Antiqua" panose="02040602050305030304" pitchFamily="18" charset="0"/>
              </a:rPr>
              <a:t>• what are the pros and cons of this design?</a:t>
            </a:r>
          </a:p>
          <a:p>
            <a:endParaRPr lang="en-CA" sz="1800" dirty="0">
              <a:latin typeface="Book Antiqua" panose="02040602050305030304" pitchFamily="18" charset="0"/>
            </a:endParaRPr>
          </a:p>
          <a:p>
            <a:r>
              <a:rPr lang="en-CA" sz="1800" dirty="0">
                <a:latin typeface="Book Antiqua" panose="02040602050305030304" pitchFamily="18" charset="0"/>
              </a:rPr>
              <a:t>After you have tested your arrangement make notes in the table</a:t>
            </a:r>
          </a:p>
          <a:p>
            <a:pPr marL="400050" lvl="1" indent="0">
              <a:buNone/>
            </a:pPr>
            <a:r>
              <a:rPr lang="en-CA" sz="1600" dirty="0">
                <a:latin typeface="Book Antiqua" panose="02040602050305030304" pitchFamily="18" charset="0"/>
              </a:rPr>
              <a:t>• did this design work the way you expected it to?</a:t>
            </a:r>
          </a:p>
          <a:p>
            <a:pPr marL="400050" lvl="1" indent="0">
              <a:buNone/>
            </a:pPr>
            <a:r>
              <a:rPr lang="en-CA" sz="1600" dirty="0">
                <a:latin typeface="Book Antiqua" panose="02040602050305030304" pitchFamily="18" charset="0"/>
              </a:rPr>
              <a:t>• how long did it take you to move the soda cans?</a:t>
            </a:r>
          </a:p>
          <a:p>
            <a:pPr marL="400050" lvl="1" indent="0">
              <a:buNone/>
            </a:pPr>
            <a:r>
              <a:rPr lang="en-CA" sz="1600" dirty="0">
                <a:latin typeface="Book Antiqua" panose="02040602050305030304" pitchFamily="18" charset="0"/>
              </a:rPr>
              <a:t>• what else could be done to improve that design?</a:t>
            </a:r>
          </a:p>
          <a:p>
            <a:endParaRPr lang="en-CA" sz="1800" dirty="0">
              <a:latin typeface="Book Antiqua" panose="02040602050305030304" pitchFamily="18" charset="0"/>
            </a:endParaRPr>
          </a:p>
          <a:p>
            <a:r>
              <a:rPr lang="en-CA" sz="1800" dirty="0">
                <a:latin typeface="Book Antiqua" panose="02040602050305030304" pitchFamily="18" charset="0"/>
              </a:rPr>
              <a:t>Select your best arrangement , set it up and test it out</a:t>
            </a:r>
          </a:p>
          <a:p>
            <a:endParaRPr lang="en-CA" sz="1800" dirty="0">
              <a:latin typeface="Book Antiqua" panose="02040602050305030304" pitchFamily="18" charset="0"/>
            </a:endParaRPr>
          </a:p>
          <a:p>
            <a:pPr marL="0" indent="0">
              <a:buNone/>
            </a:pPr>
            <a:endParaRPr lang="en-CA" sz="1800" dirty="0">
              <a:latin typeface="Book Antiqua" panose="02040602050305030304" pitchFamily="18" charset="0"/>
            </a:endParaRPr>
          </a:p>
        </p:txBody>
      </p:sp>
    </p:spTree>
    <p:extLst>
      <p:ext uri="{BB962C8B-B14F-4D97-AF65-F5344CB8AC3E}">
        <p14:creationId xmlns:p14="http://schemas.microsoft.com/office/powerpoint/2010/main" val="51179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dirty="0">
                <a:solidFill>
                  <a:prstClr val="black"/>
                </a:solidFill>
                <a:latin typeface="Book Antiqua" panose="02040602050305030304" pitchFamily="18" charset="0"/>
              </a:rPr>
              <a:t>Designing a device to solve a more complicated task - 1</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35507" y="1124744"/>
            <a:ext cx="5644805" cy="5741157"/>
          </a:xfrm>
        </p:spPr>
      </p:pic>
    </p:spTree>
    <p:extLst>
      <p:ext uri="{BB962C8B-B14F-4D97-AF65-F5344CB8AC3E}">
        <p14:creationId xmlns:p14="http://schemas.microsoft.com/office/powerpoint/2010/main" val="336407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dirty="0">
                <a:solidFill>
                  <a:prstClr val="black"/>
                </a:solidFill>
                <a:latin typeface="Book Antiqua" panose="02040602050305030304" pitchFamily="18" charset="0"/>
              </a:rPr>
              <a:t>Designing a device to solve a more complicated task - 2</a:t>
            </a:r>
            <a:endParaRPr lang="en-US" dirty="0"/>
          </a:p>
        </p:txBody>
      </p:sp>
      <p:sp>
        <p:nvSpPr>
          <p:cNvPr id="3" name="Content Placeholder 2"/>
          <p:cNvSpPr>
            <a:spLocks noGrp="1"/>
          </p:cNvSpPr>
          <p:nvPr>
            <p:ph idx="1"/>
          </p:nvPr>
        </p:nvSpPr>
        <p:spPr/>
        <p:txBody>
          <a:bodyPr>
            <a:normAutofit/>
          </a:bodyPr>
          <a:lstStyle/>
          <a:p>
            <a:r>
              <a:rPr lang="en-US" sz="1800" dirty="0">
                <a:latin typeface="Book Antiqua" panose="02040602050305030304" pitchFamily="18" charset="0"/>
              </a:rPr>
              <a:t>The last slide shows the layout for the task </a:t>
            </a:r>
          </a:p>
          <a:p>
            <a:r>
              <a:rPr lang="en-US" sz="1800" dirty="0">
                <a:latin typeface="Book Antiqua" panose="02040602050305030304" pitchFamily="18" charset="0"/>
              </a:rPr>
              <a:t>The base of your arm will fit into the footprint area that is surrounded by the wooden wall.</a:t>
            </a:r>
          </a:p>
          <a:p>
            <a:r>
              <a:rPr lang="en-US" sz="1800" dirty="0">
                <a:latin typeface="Book Antiqua" panose="02040602050305030304" pitchFamily="18" charset="0"/>
              </a:rPr>
              <a:t>The Challenge is to design different arms, by reusing the components of the arm and the extra “Challenge Parts”, so that your new arms can move an object form each colored area in the start area </a:t>
            </a:r>
            <a:r>
              <a:rPr lang="en-US" sz="1800" b="1" dirty="0">
                <a:latin typeface="Book Antiqua" panose="02040602050305030304" pitchFamily="18" charset="0"/>
              </a:rPr>
              <a:t>to the same colored area</a:t>
            </a:r>
            <a:r>
              <a:rPr lang="en-US" sz="1800" dirty="0">
                <a:latin typeface="Book Antiqua" panose="02040602050305030304" pitchFamily="18" charset="0"/>
              </a:rPr>
              <a:t> in the destination area</a:t>
            </a:r>
          </a:p>
          <a:p>
            <a:r>
              <a:rPr lang="en-US" sz="1800" b="1" dirty="0">
                <a:latin typeface="Book Antiqua" panose="02040602050305030304" pitchFamily="18" charset="0"/>
              </a:rPr>
              <a:t> </a:t>
            </a:r>
            <a:r>
              <a:rPr lang="en-US" sz="1800" dirty="0">
                <a:latin typeface="Book Antiqua" panose="02040602050305030304" pitchFamily="18" charset="0"/>
              </a:rPr>
              <a:t>If you have a notebook handy</a:t>
            </a:r>
            <a:endParaRPr lang="en-US" sz="1800" b="1" dirty="0">
              <a:latin typeface="Book Antiqua" panose="02040602050305030304" pitchFamily="18" charset="0"/>
            </a:endParaRPr>
          </a:p>
          <a:p>
            <a:pPr lvl="1"/>
            <a:endParaRPr lang="en-US" sz="1400" dirty="0">
              <a:latin typeface="Book Antiqua" panose="02040602050305030304" pitchFamily="18" charset="0"/>
            </a:endParaRPr>
          </a:p>
          <a:p>
            <a:pPr lvl="1"/>
            <a:r>
              <a:rPr lang="en-US" sz="1400" dirty="0">
                <a:latin typeface="Book Antiqua" panose="02040602050305030304" pitchFamily="18" charset="0"/>
              </a:rPr>
              <a:t>Identify the constraints of each task (e.g. does the arm have to extend? How far does the arm have to rotate?)</a:t>
            </a:r>
          </a:p>
          <a:p>
            <a:pPr lvl="1"/>
            <a:r>
              <a:rPr lang="en-US" sz="1400" dirty="0">
                <a:latin typeface="Book Antiqua" panose="02040602050305030304" pitchFamily="18" charset="0"/>
              </a:rPr>
              <a:t>Do some research (e.g. YouTube “Fluid Power Challenge”) and the extra slides #39 - </a:t>
            </a:r>
            <a:r>
              <a:rPr lang="en-US" sz="1400">
                <a:latin typeface="Book Antiqua" panose="02040602050305030304" pitchFamily="18" charset="0"/>
              </a:rPr>
              <a:t>#45</a:t>
            </a:r>
            <a:endParaRPr lang="en-US" sz="1400" dirty="0">
              <a:latin typeface="Book Antiqua" panose="02040602050305030304" pitchFamily="18" charset="0"/>
            </a:endParaRPr>
          </a:p>
          <a:p>
            <a:pPr lvl="1"/>
            <a:r>
              <a:rPr lang="en-US" sz="1400" dirty="0">
                <a:latin typeface="Book Antiqua" panose="02040602050305030304" pitchFamily="18" charset="0"/>
              </a:rPr>
              <a:t>Make a sketch of your possible solutions</a:t>
            </a:r>
          </a:p>
          <a:p>
            <a:pPr lvl="1"/>
            <a:r>
              <a:rPr lang="en-US" sz="1400" dirty="0">
                <a:latin typeface="Book Antiqua" panose="02040602050305030304" pitchFamily="18" charset="0"/>
              </a:rPr>
              <a:t>Make a components list of what you think you will require while remembering you have a limited number of materials to use</a:t>
            </a:r>
          </a:p>
          <a:p>
            <a:pPr marL="0" indent="0">
              <a:buNone/>
            </a:pPr>
            <a:endParaRPr lang="en-US" sz="1800" dirty="0">
              <a:latin typeface="Book Antiqua" panose="02040602050305030304" pitchFamily="18" charset="0"/>
            </a:endParaRPr>
          </a:p>
        </p:txBody>
      </p:sp>
    </p:spTree>
    <p:extLst>
      <p:ext uri="{BB962C8B-B14F-4D97-AF65-F5344CB8AC3E}">
        <p14:creationId xmlns:p14="http://schemas.microsoft.com/office/powerpoint/2010/main" val="2098732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dirty="0">
                <a:solidFill>
                  <a:prstClr val="black"/>
                </a:solidFill>
                <a:latin typeface="Book Antiqua" panose="02040602050305030304" pitchFamily="18" charset="0"/>
              </a:rPr>
              <a:t>Designing a device to solve a more complicated task - 3</a:t>
            </a:r>
            <a:endParaRPr lang="en-CA" dirty="0"/>
          </a:p>
        </p:txBody>
      </p:sp>
      <p:sp>
        <p:nvSpPr>
          <p:cNvPr id="3" name="Content Placeholder 2"/>
          <p:cNvSpPr>
            <a:spLocks noGrp="1"/>
          </p:cNvSpPr>
          <p:nvPr>
            <p:ph idx="1"/>
          </p:nvPr>
        </p:nvSpPr>
        <p:spPr>
          <a:xfrm>
            <a:off x="457200" y="1340768"/>
            <a:ext cx="8229600" cy="4785395"/>
          </a:xfrm>
        </p:spPr>
        <p:txBody>
          <a:bodyPr>
            <a:normAutofit/>
          </a:bodyPr>
          <a:lstStyle/>
          <a:p>
            <a:pPr marL="0" indent="0" algn="ctr">
              <a:buNone/>
            </a:pPr>
            <a:r>
              <a:rPr lang="en-US" sz="1800" dirty="0">
                <a:latin typeface="Book Antiqua" panose="02040602050305030304" pitchFamily="18" charset="0"/>
              </a:rPr>
              <a:t> Follow a design process to produce a final design</a:t>
            </a:r>
          </a:p>
          <a:p>
            <a:pPr marL="0" indent="0">
              <a:buNone/>
            </a:pPr>
            <a:endParaRPr lang="en-CA" sz="1800" dirty="0">
              <a:latin typeface="Book Antiqua" panose="0204060205030503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844824"/>
            <a:ext cx="4696954" cy="4696954"/>
          </a:xfrm>
          <a:prstGeom prst="rect">
            <a:avLst/>
          </a:prstGeom>
        </p:spPr>
      </p:pic>
    </p:spTree>
    <p:extLst>
      <p:ext uri="{BB962C8B-B14F-4D97-AF65-F5344CB8AC3E}">
        <p14:creationId xmlns:p14="http://schemas.microsoft.com/office/powerpoint/2010/main" val="3514610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a:latin typeface="Book Antiqua" pitchFamily="18" charset="0"/>
              </a:rPr>
              <a:t>Kit Contents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1276" y="1600200"/>
            <a:ext cx="7401448" cy="4525963"/>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a:bodyPr>
          <a:lstStyle/>
          <a:p>
            <a:r>
              <a:rPr lang="en-CA" sz="1800" u="sng" dirty="0">
                <a:latin typeface="Book Antiqua" pitchFamily="18" charset="0"/>
              </a:rPr>
              <a:t>Alternative designs - 1</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7824" y="1866616"/>
            <a:ext cx="3240360" cy="4083883"/>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u="sng" dirty="0">
                <a:solidFill>
                  <a:prstClr val="black"/>
                </a:solidFill>
                <a:latin typeface="Book Antiqua" pitchFamily="18" charset="0"/>
              </a:rPr>
              <a:t>Alternative designs - 2</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7472" y="1600200"/>
            <a:ext cx="5569056" cy="4525963"/>
          </a:xfrm>
        </p:spPr>
      </p:pic>
    </p:spTree>
    <p:extLst>
      <p:ext uri="{BB962C8B-B14F-4D97-AF65-F5344CB8AC3E}">
        <p14:creationId xmlns:p14="http://schemas.microsoft.com/office/powerpoint/2010/main" val="3083258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1800" u="sng" dirty="0">
                <a:solidFill>
                  <a:prstClr val="black"/>
                </a:solidFill>
                <a:latin typeface="Book Antiqua" pitchFamily="18" charset="0"/>
              </a:rPr>
              <a:t>Alternative designs - 3</a:t>
            </a:r>
            <a:endParaRPr lang="en-US" sz="1800" dirty="0">
              <a:latin typeface="Book Antiqua" panose="0204060205030503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893" y="1417638"/>
            <a:ext cx="6492213" cy="4869160"/>
          </a:xfrm>
          <a:prstGeom prst="rect">
            <a:avLst/>
          </a:prstGeom>
        </p:spPr>
      </p:pic>
    </p:spTree>
    <p:extLst>
      <p:ext uri="{BB962C8B-B14F-4D97-AF65-F5344CB8AC3E}">
        <p14:creationId xmlns:p14="http://schemas.microsoft.com/office/powerpoint/2010/main" val="2451299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1547664" y="404664"/>
            <a:ext cx="5616624" cy="6120680"/>
          </a:xfrm>
          <a:prstGeom prst="rect">
            <a:avLst/>
          </a:prstGeom>
        </p:spPr>
      </p:pic>
    </p:spTree>
    <p:extLst>
      <p:ext uri="{BB962C8B-B14F-4D97-AF65-F5344CB8AC3E}">
        <p14:creationId xmlns:p14="http://schemas.microsoft.com/office/powerpoint/2010/main" val="140305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17" t="14338" r="3117"/>
          <a:stretch/>
        </p:blipFill>
        <p:spPr>
          <a:xfrm>
            <a:off x="1763688" y="188276"/>
            <a:ext cx="5904656" cy="6555275"/>
          </a:xfrm>
          <a:prstGeom prst="rect">
            <a:avLst/>
          </a:prstGeom>
        </p:spPr>
      </p:pic>
    </p:spTree>
    <p:extLst>
      <p:ext uri="{BB962C8B-B14F-4D97-AF65-F5344CB8AC3E}">
        <p14:creationId xmlns:p14="http://schemas.microsoft.com/office/powerpoint/2010/main" val="1434698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236" t="11043" r="1697"/>
          <a:stretch/>
        </p:blipFill>
        <p:spPr>
          <a:xfrm>
            <a:off x="1907704" y="246962"/>
            <a:ext cx="5832648" cy="6409306"/>
          </a:xfrm>
          <a:prstGeom prst="rect">
            <a:avLst/>
          </a:prstGeom>
        </p:spPr>
      </p:pic>
    </p:spTree>
    <p:extLst>
      <p:ext uri="{BB962C8B-B14F-4D97-AF65-F5344CB8AC3E}">
        <p14:creationId xmlns:p14="http://schemas.microsoft.com/office/powerpoint/2010/main" val="4022426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858218"/>
          </a:xfrm>
        </p:spPr>
        <p:txBody>
          <a:bodyPr>
            <a:normAutofit/>
          </a:bodyPr>
          <a:lstStyle/>
          <a:p>
            <a:r>
              <a:rPr lang="en-CA" sz="1800" u="sng" dirty="0">
                <a:latin typeface="Book Antiqua" pitchFamily="18" charset="0"/>
              </a:rPr>
              <a:t>Part 1: Building the structure</a:t>
            </a:r>
            <a:br>
              <a:rPr lang="en-CA" sz="1800" dirty="0">
                <a:latin typeface="Book Antiqua" pitchFamily="18" charset="0"/>
              </a:rPr>
            </a:br>
            <a:br>
              <a:rPr lang="en-CA" sz="1800" dirty="0">
                <a:latin typeface="Book Antiqua" pitchFamily="18" charset="0"/>
              </a:rPr>
            </a:br>
            <a:r>
              <a:rPr lang="en-CA" sz="1800" dirty="0">
                <a:latin typeface="Book Antiqua" pitchFamily="18" charset="0"/>
              </a:rPr>
              <a:t>Glue a 1¼” piece to each m.d.f. rectangle. </a:t>
            </a:r>
            <a:br>
              <a:rPr lang="en-CA" sz="1800" dirty="0">
                <a:latin typeface="Book Antiqua" pitchFamily="18" charset="0"/>
              </a:rPr>
            </a:br>
            <a:r>
              <a:rPr lang="en-CA" sz="1800" dirty="0">
                <a:latin typeface="Book Antiqua" pitchFamily="18" charset="0"/>
              </a:rPr>
              <a:t>Make sure that another wooden piece would fit on each end</a:t>
            </a:r>
          </a:p>
        </p:txBody>
      </p:sp>
      <p:pic>
        <p:nvPicPr>
          <p:cNvPr id="2" name="Picture 1">
            <a:extLst>
              <a:ext uri="{FF2B5EF4-FFF2-40B4-BE49-F238E27FC236}">
                <a16:creationId xmlns:a16="http://schemas.microsoft.com/office/drawing/2014/main" id="{F1169A72-D8EC-45F3-B3F5-CE6FC51CAE91}"/>
              </a:ext>
            </a:extLst>
          </p:cNvPr>
          <p:cNvPicPr>
            <a:picLocks noChangeAspect="1"/>
          </p:cNvPicPr>
          <p:nvPr/>
        </p:nvPicPr>
        <p:blipFill>
          <a:blip r:embed="rId2"/>
          <a:stretch>
            <a:fillRect/>
          </a:stretch>
        </p:blipFill>
        <p:spPr>
          <a:xfrm>
            <a:off x="457200" y="1891444"/>
            <a:ext cx="8230313" cy="2145978"/>
          </a:xfrm>
          <a:prstGeom prst="rect">
            <a:avLst/>
          </a:prstGeom>
        </p:spPr>
      </p:pic>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87824" y="3749662"/>
            <a:ext cx="3924436" cy="289921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08330"/>
          </a:xfrm>
        </p:spPr>
        <p:txBody>
          <a:bodyPr>
            <a:normAutofit/>
          </a:bodyPr>
          <a:lstStyle/>
          <a:p>
            <a:r>
              <a:rPr lang="en-CA" sz="1800" dirty="0">
                <a:latin typeface="Book Antiqua" pitchFamily="18" charset="0"/>
              </a:rPr>
              <a:t>Glue four 1⅞” long pieces onto the 4” square, as shown, so that they are 1” from the sides. </a:t>
            </a:r>
            <a:br>
              <a:rPr lang="en-CA" sz="1800" dirty="0">
                <a:latin typeface="Book Antiqua" pitchFamily="18" charset="0"/>
              </a:rPr>
            </a:br>
            <a:r>
              <a:rPr lang="en-CA" sz="1800" dirty="0">
                <a:latin typeface="Book Antiqua" pitchFamily="18" charset="0"/>
              </a:rPr>
              <a:t>The 1⅞”pieces should be placed 1/16” from the edges of the top and bottom sides of the 4” square.</a:t>
            </a:r>
            <a:br>
              <a:rPr lang="en-CA" sz="1800" dirty="0">
                <a:latin typeface="Book Antiqua" pitchFamily="18" charset="0"/>
              </a:rPr>
            </a:br>
            <a:r>
              <a:rPr lang="en-CA" sz="1800" dirty="0">
                <a:latin typeface="Book Antiqua" pitchFamily="18" charset="0"/>
              </a:rPr>
              <a:t>There should be a gap between the pieces so that the m.d.f. rectangles will fit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19173" y="3639443"/>
            <a:ext cx="3367627" cy="2553147"/>
          </a:xfrm>
        </p:spPr>
      </p:pic>
      <p:pic>
        <p:nvPicPr>
          <p:cNvPr id="3" name="Picture 2">
            <a:extLst>
              <a:ext uri="{FF2B5EF4-FFF2-40B4-BE49-F238E27FC236}">
                <a16:creationId xmlns:a16="http://schemas.microsoft.com/office/drawing/2014/main" id="{BE20EBD2-F892-4739-931F-030C542D596E}"/>
              </a:ext>
            </a:extLst>
          </p:cNvPr>
          <p:cNvPicPr>
            <a:picLocks noChangeAspect="1"/>
          </p:cNvPicPr>
          <p:nvPr/>
        </p:nvPicPr>
        <p:blipFill>
          <a:blip r:embed="rId3"/>
          <a:stretch>
            <a:fillRect/>
          </a:stretch>
        </p:blipFill>
        <p:spPr>
          <a:xfrm>
            <a:off x="683568" y="1782968"/>
            <a:ext cx="5677689" cy="28711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fontScale="90000"/>
          </a:bodyPr>
          <a:lstStyle/>
          <a:p>
            <a:r>
              <a:rPr lang="en-CA" sz="1800" dirty="0">
                <a:latin typeface="Book Antiqua" pitchFamily="18" charset="0"/>
              </a:rPr>
              <a:t>Glue the m.d.f. rectangles with four holes into position on the 4” square platform. Carefully place a small amount of glue in the </a:t>
            </a:r>
            <a:r>
              <a:rPr lang="en-CA" sz="1800" dirty="0">
                <a:latin typeface="Calibri" panose="020F0502020204030204" pitchFamily="34" charset="0"/>
              </a:rPr>
              <a:t>⅛”</a:t>
            </a:r>
            <a:r>
              <a:rPr lang="en-CA" sz="1800" dirty="0">
                <a:latin typeface="Book Antiqua" panose="02040602050305030304" pitchFamily="18" charset="0"/>
              </a:rPr>
              <a:t> gap between the 1⅞” pieces on the platform. To make sure the sides of the tower are vertical use the two 2⅞” pieces and the elastic band as shown below. A small amount of glue will be applied to the ends of the 2⅞” pieces. The Tower will be slightly larger at the top</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2779" y="1844824"/>
            <a:ext cx="2373406" cy="4525963"/>
          </a:xfrm>
        </p:spPr>
      </p:pic>
      <p:pic>
        <p:nvPicPr>
          <p:cNvPr id="4" name="Picture 3">
            <a:extLst>
              <a:ext uri="{FF2B5EF4-FFF2-40B4-BE49-F238E27FC236}">
                <a16:creationId xmlns:a16="http://schemas.microsoft.com/office/drawing/2014/main" id="{3369B8D8-EA49-4FF5-8FBE-6FEE26F9D060}"/>
              </a:ext>
            </a:extLst>
          </p:cNvPr>
          <p:cNvPicPr>
            <a:picLocks noChangeAspect="1"/>
          </p:cNvPicPr>
          <p:nvPr/>
        </p:nvPicPr>
        <p:blipFill>
          <a:blip r:embed="rId3"/>
          <a:stretch>
            <a:fillRect/>
          </a:stretch>
        </p:blipFill>
        <p:spPr>
          <a:xfrm>
            <a:off x="3314823" y="1844824"/>
            <a:ext cx="5694517" cy="45259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1800" dirty="0">
                <a:latin typeface="Book Antiqua" pitchFamily="18" charset="0"/>
              </a:rPr>
              <a:t>Glue 4 green triangles onto the top of the tower to secure the frame</a:t>
            </a:r>
            <a:br>
              <a:rPr lang="en-CA" sz="1800" dirty="0">
                <a:latin typeface="Book Antiqua" pitchFamily="18" charset="0"/>
              </a:rPr>
            </a:br>
            <a:r>
              <a:rPr lang="en-CA" sz="1800" u="sng" dirty="0">
                <a:latin typeface="Book Antiqua" pitchFamily="18" charset="0"/>
              </a:rPr>
              <a:t>Allow everything to dry</a:t>
            </a:r>
            <a:endParaRPr lang="en-CA" sz="1800" dirty="0">
              <a:latin typeface="Book Antiqua"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700808"/>
            <a:ext cx="3995332" cy="4525963"/>
          </a:xfrm>
        </p:spPr>
      </p:pic>
      <p:pic>
        <p:nvPicPr>
          <p:cNvPr id="3" name="Picture 2">
            <a:extLst>
              <a:ext uri="{FF2B5EF4-FFF2-40B4-BE49-F238E27FC236}">
                <a16:creationId xmlns:a16="http://schemas.microsoft.com/office/drawing/2014/main" id="{95156E96-17EE-4070-9A8B-6FC76CC3B813}"/>
              </a:ext>
            </a:extLst>
          </p:cNvPr>
          <p:cNvPicPr>
            <a:picLocks noChangeAspect="1"/>
          </p:cNvPicPr>
          <p:nvPr/>
        </p:nvPicPr>
        <p:blipFill>
          <a:blip r:embed="rId3"/>
          <a:stretch>
            <a:fillRect/>
          </a:stretch>
        </p:blipFill>
        <p:spPr>
          <a:xfrm>
            <a:off x="5580112" y="1604432"/>
            <a:ext cx="2767824" cy="47187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r>
              <a:rPr lang="en-CA" sz="1800" dirty="0">
                <a:latin typeface="Book Antiqua" pitchFamily="18" charset="0"/>
              </a:rPr>
              <a:t>Glue the large wheel with the </a:t>
            </a:r>
            <a:r>
              <a:rPr lang="en-CA" sz="1800" dirty="0">
                <a:latin typeface="Calibri" panose="020F0502020204030204" pitchFamily="34" charset="0"/>
              </a:rPr>
              <a:t>⅞”</a:t>
            </a:r>
            <a:r>
              <a:rPr lang="en-CA" sz="1800" dirty="0">
                <a:latin typeface="Book Antiqua" panose="02040602050305030304" pitchFamily="18" charset="0"/>
              </a:rPr>
              <a:t> hole under the 4” square and the ⅞” dowel through the hole of the wheel and the platform so it is flush with the top surface of the 4” square. Finally glue the 2” dowel into the hole in the corner of the platform so it is flush with the top of it. Place on one side to dry. </a:t>
            </a:r>
            <a:br>
              <a:rPr lang="en-CA" sz="1800" dirty="0">
                <a:latin typeface="Book Antiqua" panose="02040602050305030304" pitchFamily="18" charset="0"/>
              </a:rPr>
            </a:br>
            <a:r>
              <a:rPr lang="en-CA" sz="1800" u="sng" dirty="0">
                <a:latin typeface="Book Antiqua" panose="02040602050305030304" pitchFamily="18" charset="0"/>
              </a:rPr>
              <a:t>End of Part 1</a:t>
            </a:r>
            <a:endParaRPr lang="en-CA" sz="1800" dirty="0">
              <a:latin typeface="Book Antiqua" panose="02040602050305030304" pitchFamily="18" charset="0"/>
            </a:endParaRPr>
          </a:p>
        </p:txBody>
      </p:sp>
      <p:pic>
        <p:nvPicPr>
          <p:cNvPr id="5" name="Content Placeholder 4">
            <a:extLst>
              <a:ext uri="{FF2B5EF4-FFF2-40B4-BE49-F238E27FC236}">
                <a16:creationId xmlns:a16="http://schemas.microsoft.com/office/drawing/2014/main" id="{D35FAA8C-359E-46D2-ACF8-5318AB59CEBA}"/>
              </a:ext>
            </a:extLst>
          </p:cNvPr>
          <p:cNvPicPr>
            <a:picLocks noGrp="1" noChangeAspect="1"/>
          </p:cNvPicPr>
          <p:nvPr>
            <p:ph idx="1"/>
          </p:nvPr>
        </p:nvPicPr>
        <p:blipFill>
          <a:blip r:embed="rId2"/>
          <a:stretch>
            <a:fillRect/>
          </a:stretch>
        </p:blipFill>
        <p:spPr>
          <a:xfrm>
            <a:off x="296829" y="1921904"/>
            <a:ext cx="4157832" cy="4127350"/>
          </a:xfrm>
          <a:prstGeom prst="rect">
            <a:avLst/>
          </a:prstGeom>
        </p:spPr>
      </p:pic>
      <p:pic>
        <p:nvPicPr>
          <p:cNvPr id="7" name="Picture 6">
            <a:extLst>
              <a:ext uri="{FF2B5EF4-FFF2-40B4-BE49-F238E27FC236}">
                <a16:creationId xmlns:a16="http://schemas.microsoft.com/office/drawing/2014/main" id="{F6C4BD5C-26CC-489A-894C-57157ECE3A26}"/>
              </a:ext>
            </a:extLst>
          </p:cNvPr>
          <p:cNvPicPr>
            <a:picLocks noChangeAspect="1"/>
          </p:cNvPicPr>
          <p:nvPr/>
        </p:nvPicPr>
        <p:blipFill>
          <a:blip r:embed="rId3"/>
          <a:stretch>
            <a:fillRect/>
          </a:stretch>
        </p:blipFill>
        <p:spPr>
          <a:xfrm>
            <a:off x="4279010" y="1824360"/>
            <a:ext cx="4407790" cy="422489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2127</TotalTime>
  <Words>2261</Words>
  <Application>Microsoft Office PowerPoint</Application>
  <PresentationFormat>On-screen Show (4:3)</PresentationFormat>
  <Paragraphs>160</Paragraphs>
  <Slides>45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Book Antiqua</vt:lpstr>
      <vt:lpstr>Calibri</vt:lpstr>
      <vt:lpstr>Gotham Rounded Book</vt:lpstr>
      <vt:lpstr>Times New Roman</vt:lpstr>
      <vt:lpstr>Office Theme</vt:lpstr>
      <vt:lpstr>1_Office Theme</vt:lpstr>
      <vt:lpstr>STEM Hydraulic Arm Assembly Instructions</vt:lpstr>
      <vt:lpstr>Building the Prototype</vt:lpstr>
      <vt:lpstr>Contents of STEM Arm Kit</vt:lpstr>
      <vt:lpstr>Kit Contents</vt:lpstr>
      <vt:lpstr>Part 1: Building the structure  Glue a 1¼” piece to each m.d.f. rectangle.  Make sure that another wooden piece would fit on each end</vt:lpstr>
      <vt:lpstr>Glue four 1⅞” long pieces onto the 4” square, as shown, so that they are 1” from the sides.  The 1⅞”pieces should be placed 1/16” from the edges of the top and bottom sides of the 4” square. There should be a gap between the pieces so that the m.d.f. rectangles will fit</vt:lpstr>
      <vt:lpstr>Glue the m.d.f. rectangles with four holes into position on the 4” square platform. Carefully place a small amount of glue in the ⅛” gap between the 1⅞” pieces on the platform. To make sure the sides of the tower are vertical use the two 2⅞” pieces and the elastic band as shown below. A small amount of glue will be applied to the ends of the 2⅞” pieces. The Tower will be slightly larger at the top</vt:lpstr>
      <vt:lpstr>Glue 4 green triangles onto the top of the tower to secure the frame Allow everything to dry</vt:lpstr>
      <vt:lpstr>Glue the large wheel with the ⅞” hole under the 4” square and the ⅞” dowel through the hole of the wheel and the platform so it is flush with the top surface of the 4” square. Finally glue the 2” dowel into the hole in the corner of the platform so it is flush with the top of it. Place on one side to dry.  End of Part 1</vt:lpstr>
      <vt:lpstr>Part 2: Building the Arm and Platforms  Glue the three 1⅛” pieces with holes together using a small amount of glue between the pieces. Make sure a piece of dowel fits through the aligned holes. Cut out a piece of cardboard and glue it to the three piece platform</vt:lpstr>
      <vt:lpstr>Glue the 1⅛” dowel rod into one of the smaller wheels. Make sure the dowel rod is flushed with the underside side of the wheel that is in the picture below Glue the white cardboard disk to the wheel beneath the wheel and dowel rod</vt:lpstr>
      <vt:lpstr>Join the 19⅝” pieces together using two 3⅞” pieces at each end. Glue green corners (gusset corners) to the pieces as shown. Check the position of the holes by making sure a dowel is at right-angles (90°) to the longer sides. A small amount of glue is best applied by the wooden stirrer. Glue one side first only </vt:lpstr>
      <vt:lpstr>Lay the rectangle so that the two holes closest together on each are on the left side in the picture below. Glue the four 3⅛” pieces into the frame of the arm using gusset corners and a strip (from the edge of the green card). The edges closest to the left-hand end in the picture below are 2” and 4” from that end. The edge closest to the right-hand end below is 4¾” from that end. There is a ⅛” gap between the two pieces. See next slide  </vt:lpstr>
      <vt:lpstr>Glue the gussets and the rectangular strip on both sides.  Place on one side to dry</vt:lpstr>
      <vt:lpstr>Arrange the block so that the two holes are on the top as shown below. Glue the other small wheel to the hole in the wooden base so its smooth side is up. Make sure the holes align.</vt:lpstr>
      <vt:lpstr>Glue three 3⅞” pieces in place to hold the cuboid wooden block  End of Part 2</vt:lpstr>
      <vt:lpstr>Building the prototype - continued</vt:lpstr>
      <vt:lpstr>Connecting the pistons (actuators)  Piston clips are used to hold the pistons in place. To secure the clips remove the backing tape and press carefully and  firmly into position. Fix clips to the wheel and card and disk platform, the square platform and the arm platform. Make sure they are in the center of each</vt:lpstr>
      <vt:lpstr>Mount a piston with a hole in its plunger into the middle holes of the arm.  Use 4 black mini-washers to secure the 5” dowel in place – two on the outside of the frame and two against the plunger.</vt:lpstr>
      <vt:lpstr>Insert the tower assembly into the wooden base and then mount the arm into the tower at the lowest position. Use 2 mini-washers to secure the 5” dowel, one on each side of the arm frame</vt:lpstr>
      <vt:lpstr>Mount the square platform with clip into the tower in the highest position. Use 4 mini-washers to secure the 5” dowel in place, two on the outside of the tower and two against the clip platform</vt:lpstr>
      <vt:lpstr>Insert the barrel of the piston attached to the arm into the clip on the square platform in the tower. The plunger will need to be extended. Then insert a piston without a hole in its plunger into the clip on the arm, as shown below</vt:lpstr>
      <vt:lpstr>Place the dowel connected to the “white disk” platform into the wheel on the base. Connect the remaining piston with a hole in its plunger to the 2” dowel connected to the 4” tower platform and place the piston into the clip</vt:lpstr>
      <vt:lpstr>Test the device using pneumatics (air power) The pistons on the arm and the base will be closed and the piston on the tower will be open (see below). Cut tubing into 10”, 14” and 24”lengths and connect to base, tower and arm respectively. Connect three pistons to the other end of the tubing so their start positions are complimentary (two open and one closed). The block is placed on the arm to act as a counter-balance.</vt:lpstr>
      <vt:lpstr>Your device will be capable of rotating and picking up and placing a soda can.</vt:lpstr>
      <vt:lpstr>Investigating the STEM</vt:lpstr>
      <vt:lpstr>The picture below shows the 20cc piston in a closed position and installed in the tower of the device. It will be connected to the another 20cc piston (in the open position) by a length of 9” tubing. Open the piston in the tower by pushing the other piston closed and determine the force required to initiate a downward movement of the plunger. Use an empty soda can and carefully fill it with a small amount of water until the plunger begins to move.  Weigh the can and the water and record your result</vt:lpstr>
      <vt:lpstr>Investigating the STEM (continued)</vt:lpstr>
      <vt:lpstr>Hydraulics - Filling pistons with water</vt:lpstr>
      <vt:lpstr>Hydraulic Lift An application of Pascal’s Law – the force of 10lbs is applied to the narrow piston with a cross-sectional area of 1 in². Hence a pressure of 10 lbs/in² (psi) is constant in the closed system and is applied to the wider piston (10 in²). In consequence a mass of 100 lbs can be raised. However the distance moved by the 100lb mass will be significantly less compared to the distance moved by the input force (hand). This is how a vehicle is raised in a service garage.</vt:lpstr>
      <vt:lpstr>Investigating the STEM (continued) </vt:lpstr>
      <vt:lpstr>Investigating the STEM (continued)</vt:lpstr>
      <vt:lpstr>Levers The mechanical arrangement below is similar to the hydraulic lift in that a small force is applied at one end of a lever to raise a larger mass at the other end. If the fulcrum (Δ) is 1ft from the center of the 100 lbs mass and the small force (hand) is applied 5ft. from the fulcrum then the small force can be calculated using (small force) X 5 = (100) X 1. The small force will be 20lbs. The lever is said to provide a mechanical advantage as less effort is required to move the load </vt:lpstr>
      <vt:lpstr>Finding the best set-up for your hydraulic arm</vt:lpstr>
      <vt:lpstr>Alternate positions to explore.</vt:lpstr>
      <vt:lpstr>Finding the best set-up for your hydraulic arm (continued)</vt:lpstr>
      <vt:lpstr>Designing a device to solve a more complicated task - 1</vt:lpstr>
      <vt:lpstr>Designing a device to solve a more complicated task - 2</vt:lpstr>
      <vt:lpstr>Designing a device to solve a more complicated task - 3</vt:lpstr>
      <vt:lpstr>Alternative designs - 1</vt:lpstr>
      <vt:lpstr>Alternative designs - 2</vt:lpstr>
      <vt:lpstr>Alternative designs - 3</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J. Rogers</dc:creator>
  <cp:lastModifiedBy>Stephen Rogers</cp:lastModifiedBy>
  <cp:revision>247</cp:revision>
  <dcterms:created xsi:type="dcterms:W3CDTF">2010-11-02T15:41:16Z</dcterms:created>
  <dcterms:modified xsi:type="dcterms:W3CDTF">2019-01-24T14:05:15Z</dcterms:modified>
</cp:coreProperties>
</file>