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520" r:id="rId2"/>
    <p:sldId id="618" r:id="rId3"/>
    <p:sldId id="602" r:id="rId4"/>
    <p:sldId id="619" r:id="rId5"/>
    <p:sldId id="606" r:id="rId6"/>
    <p:sldId id="621" r:id="rId7"/>
    <p:sldId id="622" r:id="rId8"/>
    <p:sldId id="623" r:id="rId9"/>
    <p:sldId id="625" r:id="rId10"/>
    <p:sldId id="624" r:id="rId11"/>
    <p:sldId id="627" r:id="rId12"/>
    <p:sldId id="626" r:id="rId13"/>
    <p:sldId id="632" r:id="rId14"/>
    <p:sldId id="634" r:id="rId15"/>
    <p:sldId id="615" r:id="rId16"/>
    <p:sldId id="628" r:id="rId17"/>
    <p:sldId id="617" r:id="rId18"/>
    <p:sldId id="607" r:id="rId19"/>
    <p:sldId id="608" r:id="rId20"/>
    <p:sldId id="611" r:id="rId21"/>
    <p:sldId id="609" r:id="rId22"/>
    <p:sldId id="629" r:id="rId23"/>
    <p:sldId id="630" r:id="rId24"/>
    <p:sldId id="605" r:id="rId25"/>
    <p:sldId id="637" r:id="rId26"/>
    <p:sldId id="638" r:id="rId27"/>
    <p:sldId id="640" r:id="rId28"/>
    <p:sldId id="641" r:id="rId29"/>
    <p:sldId id="642" r:id="rId30"/>
    <p:sldId id="643" r:id="rId31"/>
    <p:sldId id="644" r:id="rId32"/>
    <p:sldId id="636" r:id="rId33"/>
    <p:sldId id="592" r:id="rId34"/>
    <p:sldId id="572" r:id="rId35"/>
    <p:sldId id="554" r:id="rId36"/>
    <p:sldId id="612" r:id="rId37"/>
    <p:sldId id="613" r:id="rId38"/>
    <p:sldId id="614" r:id="rId39"/>
    <p:sldId id="567" r:id="rId40"/>
    <p:sldId id="610" r:id="rId41"/>
    <p:sldId id="616" r:id="rId42"/>
    <p:sldId id="583" r:id="rId43"/>
    <p:sldId id="585" r:id="rId44"/>
    <p:sldId id="580" r:id="rId45"/>
    <p:sldId id="576" r:id="rId46"/>
    <p:sldId id="579" r:id="rId47"/>
    <p:sldId id="587" r:id="rId48"/>
    <p:sldId id="635" r:id="rId49"/>
  </p:sldIdLst>
  <p:sldSz cx="9144000" cy="6858000" type="screen4x3"/>
  <p:notesSz cx="7010400" cy="9296400"/>
  <p:custDataLst>
    <p:tags r:id="rId5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6DB2"/>
    <a:srgbClr val="316896"/>
    <a:srgbClr val="006CDD"/>
    <a:srgbClr val="0C77B7"/>
    <a:srgbClr val="B1FE13"/>
    <a:srgbClr val="F1DE27"/>
    <a:srgbClr val="336996"/>
    <a:srgbClr val="346E9E"/>
    <a:srgbClr val="3A7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8" autoAdjust="0"/>
    <p:restoredTop sz="77261" autoAdjust="0"/>
  </p:normalViewPr>
  <p:slideViewPr>
    <p:cSldViewPr>
      <p:cViewPr varScale="1">
        <p:scale>
          <a:sx n="61" d="100"/>
          <a:sy n="61" d="100"/>
        </p:scale>
        <p:origin x="157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10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77A934AF-72FB-5743-B80A-7BE97F14D972}" type="datetime1">
              <a:rPr lang="en-US"/>
              <a:pPr/>
              <a:t>3/7/2021</a:t>
            </a:fld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0A0AC34-D411-2046-AE29-FC5DFE0A7A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1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257BA07-A389-EB45-B4F8-EF4DC4CD0C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86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BDC5C7-F30B-9A42-B17E-F854706ABDFB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522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7BA07-A389-EB45-B4F8-EF4DC4CD0C2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28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7BA07-A389-EB45-B4F8-EF4DC4CD0C2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13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https://www.youtube.com/user/NatlFluidPowerAssn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7BA07-A389-EB45-B4F8-EF4DC4CD0C2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98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Fast way to explore options – sketch it first</a:t>
            </a:r>
            <a:r>
              <a:rPr lang="en-US"/>
              <a:t>, always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E61A6-242B-451E-8B3A-375B81739ED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80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E61A6-242B-451E-8B3A-375B81739ED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53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E61A6-242B-451E-8B3A-375B81739ED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17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https://www.youtube.com/user/NatlFluidPowerAssn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E61A6-242B-451E-8B3A-375B81739ED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00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BDC5C7-F30B-9A42-B17E-F854706ABDFB}" type="slidenum">
              <a:rPr lang="en-US" sz="1200"/>
              <a:pPr eaLnBrk="1" hangingPunct="1"/>
              <a:t>48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08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0" y="3092450"/>
            <a:ext cx="9144000" cy="1588"/>
          </a:xfrm>
          <a:prstGeom prst="line">
            <a:avLst/>
          </a:prstGeom>
          <a:ln>
            <a:solidFill>
              <a:srgbClr val="F1DE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4B4E0457-47DC-4487-ACB0-A89BC5D46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43892" y="14926"/>
            <a:ext cx="5656216" cy="293312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23E185-2C88-41F3-BCC2-AD8919585395}"/>
              </a:ext>
            </a:extLst>
          </p:cNvPr>
          <p:cNvCxnSpPr/>
          <p:nvPr userDrawn="1"/>
        </p:nvCxnSpPr>
        <p:spPr>
          <a:xfrm>
            <a:off x="0" y="3221943"/>
            <a:ext cx="9144000" cy="1588"/>
          </a:xfrm>
          <a:prstGeom prst="line">
            <a:avLst/>
          </a:prstGeom>
          <a:ln>
            <a:solidFill>
              <a:srgbClr val="4B6D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033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446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85801"/>
            <a:ext cx="7886700" cy="8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6DB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00200"/>
            <a:ext cx="7886700" cy="4576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868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rgbClr val="4B6DB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2057400" y="6230937"/>
            <a:ext cx="358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 sz="1400" dirty="0">
              <a:solidFill>
                <a:srgbClr val="B1FE13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039" name="Rectangle 15"/>
          <p:cNvSpPr>
            <a:spLocks noChangeArrowheads="1"/>
          </p:cNvSpPr>
          <p:nvPr userDrawn="1"/>
        </p:nvSpPr>
        <p:spPr bwMode="auto">
          <a:xfrm>
            <a:off x="7086600" y="6305550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/>
            <a:endParaRPr lang="en-US" sz="1400" dirty="0">
              <a:solidFill>
                <a:srgbClr val="B1FE13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780213"/>
            <a:ext cx="9144000" cy="1587"/>
          </a:xfrm>
          <a:prstGeom prst="line">
            <a:avLst/>
          </a:prstGeom>
          <a:ln>
            <a:solidFill>
              <a:srgbClr val="F1DE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4686300" y="6227763"/>
            <a:ext cx="358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 sz="1400" dirty="0">
              <a:solidFill>
                <a:srgbClr val="B1FE13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3" name="Picture 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8D4A8B3-BBF9-47E3-8062-65A6ED679B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06913" y="3928"/>
            <a:ext cx="1608806" cy="8342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69" r:id="rId2"/>
    <p:sldLayoutId id="2147483771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6CDD"/>
          </a:solidFill>
          <a:latin typeface="Helvetica Neue Bold Condensed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6CDD"/>
          </a:solidFill>
          <a:latin typeface="Helvetica Neue Bold Condensed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6CDD"/>
          </a:solidFill>
          <a:latin typeface="Helvetica Neue Bold Condensed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6CDD"/>
          </a:solidFill>
          <a:latin typeface="Helvetica Neue Bold Condensed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6CDD"/>
          </a:solidFill>
          <a:latin typeface="Helvetica Neue Bold Condensed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pt.org/Fluid-Power:-A-Force-for-Change/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s://www.youtube.com/watch?v=1oMe40JSsw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oE11dBG7CBI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nfpahub.com/fpc/resources/#!/event/25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jpe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746978" y="3273028"/>
            <a:ext cx="434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000" dirty="0">
                <a:solidFill>
                  <a:srgbClr val="006CDD"/>
                </a:solidFill>
                <a:latin typeface="Helvetica" charset="0"/>
                <a:ea typeface="ＭＳ Ｐゴシック" charset="0"/>
                <a:cs typeface="ＭＳ Ｐゴシック" charset="0"/>
              </a:rPr>
              <a:t>ORIGINATOR: Mitch Bivens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>
              <a:solidFill>
                <a:srgbClr val="006CD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3642492"/>
            <a:ext cx="2057400" cy="550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6978" y="4330647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6CD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EDITED BY: Stephen Rogers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578" y="4730757"/>
            <a:ext cx="3276600" cy="6373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586463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2021 03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55626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6CD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Additional Contributions By: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063" y="6015715"/>
            <a:ext cx="2261115" cy="6097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26884-34BA-441B-A5D3-6F708318A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752600"/>
            <a:ext cx="4267200" cy="4381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C7CAF-AF03-49C5-B7A9-BF6FB7652DBB}"/>
              </a:ext>
            </a:extLst>
          </p:cNvPr>
          <p:cNvSpPr txBox="1"/>
          <p:nvPr/>
        </p:nvSpPr>
        <p:spPr>
          <a:xfrm>
            <a:off x="1752600" y="1236637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6CDD"/>
                </a:solidFill>
              </a:rPr>
              <a:t>  Glue the sides on the Cube  </a:t>
            </a:r>
          </a:p>
        </p:txBody>
      </p:sp>
    </p:spTree>
    <p:extLst>
      <p:ext uri="{BB962C8B-B14F-4D97-AF65-F5344CB8AC3E}">
        <p14:creationId xmlns:p14="http://schemas.microsoft.com/office/powerpoint/2010/main" val="828341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FECC3-ABB2-43CB-A938-FB4CA741B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71600"/>
            <a:ext cx="7886700" cy="609600"/>
          </a:xfrm>
        </p:spPr>
        <p:txBody>
          <a:bodyPr/>
          <a:lstStyle/>
          <a:p>
            <a:pPr algn="ctr"/>
            <a:r>
              <a:rPr lang="en-CA" sz="2800" dirty="0"/>
              <a:t>Build the Lifter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FA8295-E5FA-4936-B3A0-3F5340F5A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7394" y="1981200"/>
            <a:ext cx="4649211" cy="4195763"/>
          </a:xfrm>
        </p:spPr>
      </p:pic>
    </p:spTree>
    <p:extLst>
      <p:ext uri="{BB962C8B-B14F-4D97-AF65-F5344CB8AC3E}">
        <p14:creationId xmlns:p14="http://schemas.microsoft.com/office/powerpoint/2010/main" val="2056287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C8802-FFFD-4659-9F2A-7706D0DE0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71600"/>
            <a:ext cx="7886700" cy="609600"/>
          </a:xfrm>
        </p:spPr>
        <p:txBody>
          <a:bodyPr/>
          <a:lstStyle/>
          <a:p>
            <a:pPr algn="ctr"/>
            <a:r>
              <a:rPr lang="en-CA" sz="2800" dirty="0"/>
              <a:t>Build the Rotating Platform 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FB26AD-FC49-4485-AFBE-089554F88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6869" y="1981200"/>
            <a:ext cx="5310262" cy="4195763"/>
          </a:xfrm>
        </p:spPr>
      </p:pic>
    </p:spTree>
    <p:extLst>
      <p:ext uri="{BB962C8B-B14F-4D97-AF65-F5344CB8AC3E}">
        <p14:creationId xmlns:p14="http://schemas.microsoft.com/office/powerpoint/2010/main" val="3039514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C43B2-9208-487B-B51F-3D3329FC0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95401"/>
            <a:ext cx="7886700" cy="609600"/>
          </a:xfrm>
        </p:spPr>
        <p:txBody>
          <a:bodyPr/>
          <a:lstStyle/>
          <a:p>
            <a:pPr algn="ctr"/>
            <a:r>
              <a:rPr lang="en-CA" sz="2800" dirty="0"/>
              <a:t>Using the piston-syringe clips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7C5E3C-6431-4D5C-8FBB-B18FBBC89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599" y="1905001"/>
            <a:ext cx="2993574" cy="236220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F4CCB2-38C4-422E-9B4D-922DA2C92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829" y="1921626"/>
            <a:ext cx="2653428" cy="2276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BD2B87-A5FB-4B04-A18D-23A17E3EBB57}"/>
              </a:ext>
            </a:extLst>
          </p:cNvPr>
          <p:cNvSpPr txBox="1"/>
          <p:nvPr/>
        </p:nvSpPr>
        <p:spPr>
          <a:xfrm>
            <a:off x="542925" y="4267203"/>
            <a:ext cx="80581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rgbClr val="FF0000"/>
                </a:solidFill>
                <a:latin typeface="Helvetica Neue Bold Condensed"/>
              </a:rPr>
              <a:t>The #1 reason why devices fail is because the clips are not fixed correctly to the device. A platform </a:t>
            </a:r>
            <a:r>
              <a:rPr lang="en-CA" sz="2000" u="sng" dirty="0">
                <a:solidFill>
                  <a:srgbClr val="FF0000"/>
                </a:solidFill>
                <a:latin typeface="Helvetica Neue Bold Condensed"/>
              </a:rPr>
              <a:t>must</a:t>
            </a:r>
            <a:r>
              <a:rPr lang="en-CA" sz="2000" dirty="0">
                <a:solidFill>
                  <a:srgbClr val="FF0000"/>
                </a:solidFill>
                <a:latin typeface="Helvetica Neue Bold Condensed"/>
              </a:rPr>
              <a:t> be used to accommodate movement and the clips </a:t>
            </a:r>
            <a:r>
              <a:rPr lang="en-CA" sz="2000" u="sng" dirty="0">
                <a:solidFill>
                  <a:srgbClr val="FF0000"/>
                </a:solidFill>
                <a:latin typeface="Helvetica Neue Bold Condensed"/>
              </a:rPr>
              <a:t>must</a:t>
            </a:r>
            <a:r>
              <a:rPr lang="en-CA" sz="2000" dirty="0">
                <a:solidFill>
                  <a:srgbClr val="FF0000"/>
                </a:solidFill>
                <a:latin typeface="Helvetica Neue Bold Condensed"/>
              </a:rPr>
              <a:t> be secure. Use the gray clips where a greater resisting force is required. Locate the clips first </a:t>
            </a:r>
            <a:r>
              <a:rPr lang="en-CA" sz="2000" u="sng" dirty="0">
                <a:solidFill>
                  <a:srgbClr val="FF0000"/>
                </a:solidFill>
                <a:latin typeface="Helvetica Neue Bold Condensed"/>
              </a:rPr>
              <a:t>before</a:t>
            </a:r>
            <a:r>
              <a:rPr lang="en-CA" sz="2000" dirty="0">
                <a:solidFill>
                  <a:srgbClr val="FF0000"/>
                </a:solidFill>
                <a:latin typeface="Helvetica Neue Bold Condensed"/>
              </a:rPr>
              <a:t> fixing them to the device. Using hot glue is not a good alternative.</a:t>
            </a:r>
            <a:endParaRPr lang="en-US" sz="2000" dirty="0">
              <a:solidFill>
                <a:srgbClr val="FF0000"/>
              </a:solidFill>
              <a:latin typeface="Helvetica Neue Bold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134317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18762-06AD-4856-9A42-B4E847CF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447" y="1104436"/>
            <a:ext cx="4857750" cy="914399"/>
          </a:xfrm>
        </p:spPr>
        <p:txBody>
          <a:bodyPr/>
          <a:lstStyle/>
          <a:p>
            <a:r>
              <a:rPr lang="en-CA" sz="2400" dirty="0"/>
              <a:t>Connecting the 10cc piston-syringe to white and gray clips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DF335-0585-4CBE-A9CF-01608244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355" y="1880147"/>
            <a:ext cx="1600200" cy="4043364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For gray clips use a piece of double-sided tape cut to the size of the clip. Peel off one (1) side of the tape and insert firmly into clip. 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15A2F4-884B-4E44-AC07-CF97BF447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576" y="2164861"/>
            <a:ext cx="5443824" cy="3473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62391A-54F3-4677-9D07-403DB12C1295}"/>
              </a:ext>
            </a:extLst>
          </p:cNvPr>
          <p:cNvSpPr txBox="1"/>
          <p:nvPr/>
        </p:nvSpPr>
        <p:spPr>
          <a:xfrm>
            <a:off x="7543800" y="2009003"/>
            <a:ext cx="1600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CA" sz="2000" dirty="0"/>
              <a:t>Alternatively use the smaller white clips provided. NOTE: one of the 10cc piston-syringes </a:t>
            </a:r>
            <a:r>
              <a:rPr lang="en-CA" sz="2000" u="sng" dirty="0"/>
              <a:t>has a hole in the plunger.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970927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EB167F-F2AC-4295-88B6-5DD86273B45C}"/>
              </a:ext>
            </a:extLst>
          </p:cNvPr>
          <p:cNvSpPr/>
          <p:nvPr/>
        </p:nvSpPr>
        <p:spPr>
          <a:xfrm>
            <a:off x="321945" y="1447800"/>
            <a:ext cx="8500110" cy="4455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6CD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6DB2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REVIEW THE FOLLOWING DOCUMENTS: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chemeClr val="accent4"/>
              </a:solidFill>
              <a:latin typeface="+mj-lt"/>
              <a:cs typeface="Times New Roman" panose="02020603050405020304" pitchFamily="18" charset="0"/>
            </a:endParaRPr>
          </a:p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Rules for Challenge Day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rPr>
              <a:t>The Current Challenge </a:t>
            </a:r>
          </a:p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Challenge Rubric</a:t>
            </a:r>
          </a:p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Portfolio Checklist </a:t>
            </a:r>
          </a:p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Portfolio Template </a:t>
            </a:r>
          </a:p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Isometric/Orthographic Drawings</a:t>
            </a:r>
          </a:p>
        </p:txBody>
      </p:sp>
    </p:spTree>
    <p:extLst>
      <p:ext uri="{BB962C8B-B14F-4D97-AF65-F5344CB8AC3E}">
        <p14:creationId xmlns:p14="http://schemas.microsoft.com/office/powerpoint/2010/main" val="1777000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512D9-FE26-43D8-AA51-E50A46E09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24000"/>
            <a:ext cx="7886700" cy="609600"/>
          </a:xfrm>
        </p:spPr>
        <p:txBody>
          <a:bodyPr/>
          <a:lstStyle/>
          <a:p>
            <a:pPr algn="ctr"/>
            <a:r>
              <a:rPr lang="en-CA" sz="2800" dirty="0"/>
              <a:t>The Challenge – Portfolio Rubric</a:t>
            </a:r>
            <a:endParaRPr lang="en-US" sz="28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07D4AC6-B05E-4090-88FA-205F2A8971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562073"/>
              </p:ext>
            </p:extLst>
          </p:nvPr>
        </p:nvGraphicFramePr>
        <p:xfrm>
          <a:off x="1485900" y="2362200"/>
          <a:ext cx="6172200" cy="3307556"/>
        </p:xfrm>
        <a:graphic>
          <a:graphicData uri="http://schemas.openxmlformats.org/drawingml/2006/table">
            <a:tbl>
              <a:tblPr firstRow="1" firstCol="1" bandRow="1"/>
              <a:tblGrid>
                <a:gridCol w="1028065">
                  <a:extLst>
                    <a:ext uri="{9D8B030D-6E8A-4147-A177-3AD203B41FA5}">
                      <a16:colId xmlns:a16="http://schemas.microsoft.com/office/drawing/2014/main" val="600087718"/>
                    </a:ext>
                  </a:extLst>
                </a:gridCol>
                <a:gridCol w="4511675">
                  <a:extLst>
                    <a:ext uri="{9D8B030D-6E8A-4147-A177-3AD203B41FA5}">
                      <a16:colId xmlns:a16="http://schemas.microsoft.com/office/drawing/2014/main" val="717752961"/>
                    </a:ext>
                  </a:extLst>
                </a:gridCol>
                <a:gridCol w="632460">
                  <a:extLst>
                    <a:ext uri="{9D8B030D-6E8A-4147-A177-3AD203B41FA5}">
                      <a16:colId xmlns:a16="http://schemas.microsoft.com/office/drawing/2014/main" val="2090741121"/>
                    </a:ext>
                  </a:extLst>
                </a:gridCol>
              </a:tblGrid>
              <a:tr h="3285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34290" marT="17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Criteria 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34290" marT="17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R="355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Points 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34290" marT="17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220528"/>
                  </a:ext>
                </a:extLst>
              </a:tr>
              <a:tr h="297899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205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Ek Mukt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Portfolio </a:t>
                      </a:r>
                      <a:r>
                        <a:rPr lang="en-US" sz="1100" b="1" u="sng" dirty="0">
                          <a:solidFill>
                            <a:srgbClr val="000000"/>
                          </a:solidFill>
                          <a:effectLst/>
                          <a:latin typeface="Ek Mukt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Rubric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Ek Mukt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Contents to include: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8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Ek Mukt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8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Ek Mukt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8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Ek Mukt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8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Ek Mukt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286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Ek Mukt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possible points - 45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34290" marT="17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 detailed outline of each team member’s participation in the production of the portfolio and planned production of the device</a:t>
                      </a:r>
                      <a:endParaRPr lang="en-US" sz="11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At least 3 illustrations of initial design concepts of possible device</a:t>
                      </a:r>
                      <a:endParaRPr lang="en-US" sz="11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25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CA" sz="11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Materials used to build prototype from the Workshop Kit including dimensions</a:t>
                      </a:r>
                      <a:endParaRPr lang="en-US" sz="11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25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Description of the use of the principles of a strong and stable structure </a:t>
                      </a:r>
                      <a:endParaRPr lang="en-US" sz="11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Rationale used to decide on the type of fluid power used and where to place the piston-syringes</a:t>
                      </a:r>
                      <a:endParaRPr lang="en-US" sz="11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Isometric drawing of a portion of the prototype</a:t>
                      </a:r>
                      <a:endParaRPr lang="en-US" sz="11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25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Orthographic drawings showing dimensions and construction notes</a:t>
                      </a:r>
                      <a:endParaRPr lang="en-US" sz="11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List of alternatives materials that would have been useful with reasons why </a:t>
                      </a:r>
                      <a:endParaRPr lang="en-US" sz="11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Ek Mukta"/>
                          <a:ea typeface="Times New Roman" panose="02020603050405020304" pitchFamily="18" charset="0"/>
                        </a:rPr>
                        <a:t>Evaluation of prototype including the conclusions from making it </a:t>
                      </a:r>
                      <a:endParaRPr lang="en-US" sz="11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45" marR="34290" marT="17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 </a:t>
                      </a:r>
                      <a:endParaRPr lang="en-US" sz="11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9235">
                        <a:lnSpc>
                          <a:spcPct val="107000"/>
                        </a:lnSpc>
                        <a:spcAft>
                          <a:spcPts val="11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Ek Mukt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11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 </a:t>
                      </a:r>
                      <a:endParaRPr lang="en-US" sz="11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105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</a:t>
                      </a:r>
                    </a:p>
                    <a:p>
                      <a:pPr marL="0" lvl="0" indent="0" fontAlgn="base">
                        <a:lnSpc>
                          <a:spcPct val="107000"/>
                        </a:lnSpc>
                        <a:spcAft>
                          <a:spcPts val="105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None/>
                      </a:pPr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</a:t>
                      </a:r>
                    </a:p>
                    <a:p>
                      <a:pPr marL="0" lvl="0" indent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None/>
                      </a:pPr>
                      <a:endParaRPr lang="en-US" sz="11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Ek Mukta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</a:t>
                      </a:r>
                    </a:p>
                    <a:p>
                      <a:pPr marL="0" lvl="0" indent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None/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105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</a:t>
                      </a: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105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0-5 </a:t>
                      </a:r>
                      <a:endParaRPr lang="en-US" sz="11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0-5</a:t>
                      </a:r>
                    </a:p>
                    <a:p>
                      <a:pPr marL="0" lvl="0" indent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None/>
                      </a:pPr>
                      <a:endParaRPr lang="en-US" sz="11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None/>
                      </a:pPr>
                      <a:endParaRPr lang="en-US" sz="11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Ek Mukta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0-5</a:t>
                      </a:r>
                      <a:endParaRPr lang="en-US" sz="1100" u="none" strike="noStrike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45" marR="34290" marT="17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143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9213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5D33-F3D2-423B-8217-0E3DAECD0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7800"/>
            <a:ext cx="7886700" cy="47291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4B6DB2"/>
                </a:solidFill>
              </a:rPr>
              <a:t>MAXIMISE YOUR TEAM’S PORTFOLIO POINTS (45 Available)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tabLst>
                <a:tab pos="-228600" algn="l"/>
              </a:tabLst>
            </a:pPr>
            <a:endParaRPr lang="en-US" sz="2000" i="1" dirty="0">
              <a:latin typeface="Ek Mukta"/>
              <a:ea typeface="Times New Roman" panose="02020603050405020304" pitchFamily="18" charset="0"/>
              <a:cs typeface="Ek Mukt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tabLst>
                <a:tab pos="-228600" algn="l"/>
              </a:tabLst>
            </a:pPr>
            <a:r>
              <a:rPr lang="en-US" sz="2000" i="1" dirty="0">
                <a:latin typeface="Ek Mukta"/>
                <a:ea typeface="Arial Unicode MS" panose="020B0604020202020204" pitchFamily="34" charset="-128"/>
                <a:cs typeface="Ek Mukta"/>
              </a:rPr>
              <a:t>	A detailed outline of each team member’s participation in the production of the portfolio and planned production of the device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Ek Mukta"/>
                <a:ea typeface="Arial Unicode MS" panose="020B0604020202020204" pitchFamily="34" charset="-128"/>
                <a:cs typeface="Ek Mukta"/>
              </a:rPr>
              <a:t>Think about your team – who is good at what?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Ek Mukta"/>
                <a:ea typeface="Arial Unicode MS" panose="020B0604020202020204" pitchFamily="34" charset="-128"/>
                <a:cs typeface="Ek Mukta"/>
              </a:rPr>
              <a:t>Think about how long you have to design and build your prototype and record the process in your portfolio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latin typeface="Ek Mukta"/>
                <a:ea typeface="Arial Unicode MS" panose="020B0604020202020204" pitchFamily="34" charset="-128"/>
                <a:cs typeface="Ek Mukta"/>
              </a:rPr>
              <a:t>At least 3 illustrations of initial design concepts of possible device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Ek Mukta"/>
                <a:ea typeface="Arial Unicode MS" panose="020B0604020202020204" pitchFamily="34" charset="-128"/>
                <a:cs typeface="Ek Mukta"/>
              </a:rPr>
              <a:t>Detail helps you think about the connecting parts!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latin typeface="Ek Mukta"/>
                <a:ea typeface="Arial Unicode MS" panose="020B0604020202020204" pitchFamily="34" charset="-128"/>
                <a:cs typeface="Ek Mukta"/>
              </a:rPr>
              <a:t>A list of materials used from the Workshop Kit including dimensions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Ek Mukta"/>
                <a:ea typeface="Arial Unicode MS" panose="020B0604020202020204" pitchFamily="34" charset="-128"/>
                <a:cs typeface="Ek Mukta"/>
              </a:rPr>
              <a:t>Record the parts you use and their dimensions (important!)	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tabLst>
                <a:tab pos="-228600" algn="l"/>
              </a:tabLst>
            </a:pPr>
            <a:r>
              <a:rPr lang="en-US" sz="2000" i="1" dirty="0">
                <a:latin typeface="Ek Mukta"/>
                <a:ea typeface="Times New Roman" panose="02020603050405020304" pitchFamily="18" charset="0"/>
                <a:cs typeface="Ek Mukta"/>
              </a:rPr>
              <a:t>List of alternative materials that would have been useful with </a:t>
            </a:r>
            <a:r>
              <a:rPr lang="en-US" sz="2000" i="1" dirty="0">
                <a:latin typeface="Ek Mukta"/>
                <a:ea typeface="Arial Unicode MS" panose="020B0604020202020204" pitchFamily="34" charset="-128"/>
                <a:cs typeface="Ek Mukta"/>
              </a:rPr>
              <a:t>reasons why they would have been so</a:t>
            </a:r>
            <a:endParaRPr lang="en-US" sz="2000" dirty="0">
              <a:latin typeface="Ek Mukta"/>
              <a:ea typeface="Arial Unicode MS" panose="020B0604020202020204" pitchFamily="34" charset="-128"/>
              <a:cs typeface="Ek Mukt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tabLst>
                <a:tab pos="-228600" algn="l"/>
              </a:tabLst>
            </a:pPr>
            <a:r>
              <a:rPr lang="en-US" sz="1800" dirty="0">
                <a:latin typeface="Ek Mukta"/>
                <a:ea typeface="Arial Unicode MS" panose="020B0604020202020204" pitchFamily="34" charset="-128"/>
                <a:cs typeface="Ek Mukta"/>
              </a:rPr>
              <a:t>This is asking you to think “outside the box” literally</a:t>
            </a:r>
            <a:r>
              <a:rPr lang="en-US" sz="2000" dirty="0">
                <a:latin typeface="Ek Mukta"/>
                <a:ea typeface="Arial Unicode MS" panose="020B0604020202020204" pitchFamily="34" charset="-128"/>
                <a:cs typeface="Ek Mukta"/>
              </a:rPr>
              <a:t>	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795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22686" y="4529009"/>
            <a:ext cx="2826666" cy="660927"/>
          </a:xfrm>
        </p:spPr>
        <p:txBody>
          <a:bodyPr/>
          <a:lstStyle/>
          <a:p>
            <a:r>
              <a:rPr lang="en-US" sz="2400" dirty="0"/>
              <a:t>Structural Strength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2362200"/>
            <a:ext cx="2057400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" y="3947518"/>
            <a:ext cx="8991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GROUND</a:t>
            </a:r>
          </a:p>
        </p:txBody>
      </p:sp>
      <p:sp>
        <p:nvSpPr>
          <p:cNvPr id="9" name="Rectangle 8"/>
          <p:cNvSpPr/>
          <p:nvPr/>
        </p:nvSpPr>
        <p:spPr>
          <a:xfrm>
            <a:off x="2827366" y="2362200"/>
            <a:ext cx="228600" cy="1585318"/>
          </a:xfrm>
          <a:prstGeom prst="rect">
            <a:avLst/>
          </a:prstGeom>
          <a:solidFill>
            <a:srgbClr val="006C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400" y="2362200"/>
            <a:ext cx="228600" cy="1585318"/>
          </a:xfrm>
          <a:prstGeom prst="rect">
            <a:avLst/>
          </a:prstGeom>
          <a:solidFill>
            <a:srgbClr val="006C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17" idx="1"/>
          </p:cNvCxnSpPr>
          <p:nvPr/>
        </p:nvCxnSpPr>
        <p:spPr>
          <a:xfrm flipH="1">
            <a:off x="2819400" y="1662117"/>
            <a:ext cx="897308" cy="8143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7" idx="1"/>
          </p:cNvCxnSpPr>
          <p:nvPr/>
        </p:nvCxnSpPr>
        <p:spPr>
          <a:xfrm flipH="1">
            <a:off x="769966" y="1662117"/>
            <a:ext cx="2946742" cy="8143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16708" y="147745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81600" y="2362200"/>
            <a:ext cx="2522566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475566" y="2590800"/>
            <a:ext cx="228600" cy="1356718"/>
          </a:xfrm>
          <a:prstGeom prst="rect">
            <a:avLst/>
          </a:prstGeom>
          <a:solidFill>
            <a:srgbClr val="006C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81600" y="2590800"/>
            <a:ext cx="228600" cy="1356718"/>
          </a:xfrm>
          <a:prstGeom prst="rect">
            <a:avLst/>
          </a:prstGeom>
          <a:solidFill>
            <a:srgbClr val="006C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17" idx="3"/>
            <a:endCxn id="20" idx="0"/>
          </p:cNvCxnSpPr>
          <p:nvPr/>
        </p:nvCxnSpPr>
        <p:spPr>
          <a:xfrm>
            <a:off x="4388687" y="1662117"/>
            <a:ext cx="907213" cy="9286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7" idx="3"/>
            <a:endCxn id="19" idx="0"/>
          </p:cNvCxnSpPr>
          <p:nvPr/>
        </p:nvCxnSpPr>
        <p:spPr>
          <a:xfrm>
            <a:off x="4388687" y="1662117"/>
            <a:ext cx="3201179" cy="9286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245970" y="3059667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Option #1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850413" y="3085502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Option #2</a:t>
            </a:r>
          </a:p>
        </p:txBody>
      </p:sp>
      <p:cxnSp>
        <p:nvCxnSpPr>
          <p:cNvPr id="35" name="Straight Arrow Connector 34"/>
          <p:cNvCxnSpPr>
            <a:stCxn id="36" idx="2"/>
          </p:cNvCxnSpPr>
          <p:nvPr/>
        </p:nvCxnSpPr>
        <p:spPr>
          <a:xfrm flipH="1">
            <a:off x="1770318" y="1752600"/>
            <a:ext cx="1" cy="558225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271425" y="1371600"/>
            <a:ext cx="997787" cy="381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</a:t>
            </a:r>
          </a:p>
        </p:txBody>
      </p:sp>
      <p:cxnSp>
        <p:nvCxnSpPr>
          <p:cNvPr id="39" name="Straight Arrow Connector 38"/>
          <p:cNvCxnSpPr>
            <a:stCxn id="40" idx="2"/>
          </p:cNvCxnSpPr>
          <p:nvPr/>
        </p:nvCxnSpPr>
        <p:spPr>
          <a:xfrm flipH="1">
            <a:off x="6385732" y="1830435"/>
            <a:ext cx="1" cy="558225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886839" y="1449435"/>
            <a:ext cx="997787" cy="381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122686" y="5014317"/>
            <a:ext cx="62376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Which Option is a more structurally sound Design? -- Why?</a:t>
            </a:r>
          </a:p>
          <a:p>
            <a:endParaRPr lang="en-US" dirty="0"/>
          </a:p>
          <a:p>
            <a:r>
              <a:rPr lang="en-US" dirty="0"/>
              <a:t>What else can go wrong and how do we improve it?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63974" y="3718918"/>
            <a:ext cx="2057400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181600" y="3718918"/>
            <a:ext cx="2522566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69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5014" y="4625507"/>
            <a:ext cx="3140568" cy="528134"/>
          </a:xfrm>
        </p:spPr>
        <p:txBody>
          <a:bodyPr/>
          <a:lstStyle/>
          <a:p>
            <a:r>
              <a:rPr lang="en-US" sz="2400" dirty="0"/>
              <a:t>Structural Strength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3947518"/>
            <a:ext cx="8991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GROUND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81600" y="2362200"/>
            <a:ext cx="2522566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475566" y="2590800"/>
            <a:ext cx="228600" cy="1356718"/>
          </a:xfrm>
          <a:prstGeom prst="rect">
            <a:avLst/>
          </a:prstGeom>
          <a:solidFill>
            <a:srgbClr val="006C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81600" y="2590800"/>
            <a:ext cx="228600" cy="1356718"/>
          </a:xfrm>
          <a:prstGeom prst="rect">
            <a:avLst/>
          </a:prstGeom>
          <a:solidFill>
            <a:srgbClr val="006C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951333" y="1973578"/>
            <a:ext cx="997787" cy="381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7310" y="5240627"/>
            <a:ext cx="6571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Observations?  Pro’s and Con’s of each option?</a:t>
            </a:r>
          </a:p>
          <a:p>
            <a:r>
              <a:rPr lang="en-US" dirty="0"/>
              <a:t>Reasons to use one option vs another?  Other Considerations?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181600" y="3718918"/>
            <a:ext cx="2522566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374638" y="2355577"/>
            <a:ext cx="2522566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668604" y="2584177"/>
            <a:ext cx="228600" cy="1356718"/>
          </a:xfrm>
          <a:prstGeom prst="rect">
            <a:avLst/>
          </a:prstGeom>
          <a:solidFill>
            <a:srgbClr val="006C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374638" y="2584177"/>
            <a:ext cx="228600" cy="1356718"/>
          </a:xfrm>
          <a:prstGeom prst="rect">
            <a:avLst/>
          </a:prstGeom>
          <a:solidFill>
            <a:srgbClr val="006C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043451" y="3078879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Option #1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102511" y="1974576"/>
            <a:ext cx="997787" cy="381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374638" y="3712295"/>
            <a:ext cx="2522566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/>
          <p:cNvSpPr/>
          <p:nvPr/>
        </p:nvSpPr>
        <p:spPr>
          <a:xfrm rot="2755815">
            <a:off x="3323951" y="2287588"/>
            <a:ext cx="843081" cy="427118"/>
          </a:xfrm>
          <a:prstGeom prst="triangle">
            <a:avLst/>
          </a:prstGeom>
          <a:solidFill>
            <a:srgbClr val="B1F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 rot="8103401">
            <a:off x="3319194" y="3576264"/>
            <a:ext cx="843081" cy="427118"/>
          </a:xfrm>
          <a:prstGeom prst="triangle">
            <a:avLst/>
          </a:prstGeom>
          <a:solidFill>
            <a:srgbClr val="B1F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 rot="18917620">
            <a:off x="1109069" y="2296669"/>
            <a:ext cx="843081" cy="427118"/>
          </a:xfrm>
          <a:prstGeom prst="triangle">
            <a:avLst/>
          </a:prstGeom>
          <a:solidFill>
            <a:srgbClr val="B1F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 rot="13463793">
            <a:off x="1108189" y="3595216"/>
            <a:ext cx="843081" cy="427118"/>
          </a:xfrm>
          <a:prstGeom prst="triangle">
            <a:avLst/>
          </a:prstGeom>
          <a:solidFill>
            <a:srgbClr val="B1F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3722671" y="1912327"/>
            <a:ext cx="185823" cy="6718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81958" y="1323880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Paper</a:t>
            </a:r>
          </a:p>
          <a:p>
            <a:pPr algn="ctr"/>
            <a:r>
              <a:rPr lang="en-US" dirty="0"/>
              <a:t>Gussets</a:t>
            </a:r>
          </a:p>
        </p:txBody>
      </p:sp>
      <p:sp>
        <p:nvSpPr>
          <p:cNvPr id="49" name="Rectangle 48"/>
          <p:cNvSpPr/>
          <p:nvPr/>
        </p:nvSpPr>
        <p:spPr>
          <a:xfrm rot="3605103">
            <a:off x="6335927" y="1761775"/>
            <a:ext cx="228600" cy="2784617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255329" y="3289331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Option #2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6748242" y="1912327"/>
            <a:ext cx="564406" cy="10402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194421" y="1262684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Wooden</a:t>
            </a:r>
          </a:p>
          <a:p>
            <a:pPr algn="ctr"/>
            <a:r>
              <a:rPr lang="en-US" dirty="0"/>
              <a:t>Cross Brace</a:t>
            </a:r>
          </a:p>
        </p:txBody>
      </p:sp>
      <p:cxnSp>
        <p:nvCxnSpPr>
          <p:cNvPr id="51" name="Straight Arrow Connector 50"/>
          <p:cNvCxnSpPr>
            <a:stCxn id="52" idx="3"/>
          </p:cNvCxnSpPr>
          <p:nvPr/>
        </p:nvCxnSpPr>
        <p:spPr>
          <a:xfrm>
            <a:off x="980998" y="2463120"/>
            <a:ext cx="382350" cy="7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06427" y="227845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Force</a:t>
            </a:r>
          </a:p>
        </p:txBody>
      </p:sp>
      <p:cxnSp>
        <p:nvCxnSpPr>
          <p:cNvPr id="55" name="Straight Arrow Connector 54"/>
          <p:cNvCxnSpPr>
            <a:stCxn id="56" idx="1"/>
          </p:cNvCxnSpPr>
          <p:nvPr/>
        </p:nvCxnSpPr>
        <p:spPr>
          <a:xfrm flipH="1">
            <a:off x="7703221" y="2478060"/>
            <a:ext cx="43664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139865" y="2293394"/>
            <a:ext cx="77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Force</a:t>
            </a:r>
          </a:p>
        </p:txBody>
      </p:sp>
    </p:spTree>
    <p:extLst>
      <p:ext uri="{BB962C8B-B14F-4D97-AF65-F5344CB8AC3E}">
        <p14:creationId xmlns:p14="http://schemas.microsoft.com/office/powerpoint/2010/main" val="84604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ADEF-1AAB-4F08-A2EA-AD1B9E145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81200"/>
            <a:ext cx="7886700" cy="14478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4B6DB2"/>
                </a:solidFill>
              </a:rPr>
              <a:t>Please fill out the Pre-Survey to the best of your ability</a:t>
            </a:r>
            <a:br>
              <a:rPr lang="en-US" sz="2800" dirty="0">
                <a:solidFill>
                  <a:srgbClr val="4B6DB2"/>
                </a:solidFill>
              </a:rPr>
            </a:br>
            <a:r>
              <a:rPr lang="en-US" sz="2800" dirty="0">
                <a:solidFill>
                  <a:srgbClr val="4B6DB2"/>
                </a:solidFill>
              </a:rPr>
              <a:t>Your name is not required!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DC104C-4E8E-4E9A-9EE6-766AB16F4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733801"/>
            <a:ext cx="7886700" cy="2443162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Video link:</a:t>
            </a:r>
          </a:p>
          <a:p>
            <a:pPr marL="0" indent="0" algn="ctr">
              <a:buNone/>
            </a:pPr>
            <a:r>
              <a:rPr lang="en-US" sz="2400" u="sng" dirty="0">
                <a:hlinkClick r:id="rId2"/>
              </a:rPr>
              <a:t>http://www.tpt.org/Fluid-Power:-A-Force-for-Change/</a:t>
            </a:r>
            <a:r>
              <a:rPr lang="en-US" sz="2400" dirty="0"/>
              <a:t>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830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782" y="4713193"/>
            <a:ext cx="2876550" cy="687643"/>
          </a:xfrm>
        </p:spPr>
        <p:txBody>
          <a:bodyPr/>
          <a:lstStyle/>
          <a:p>
            <a:r>
              <a:rPr lang="en-US" sz="2400" dirty="0"/>
              <a:t>Structural Stability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3947518"/>
            <a:ext cx="8991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GROUND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5782" y="5427430"/>
            <a:ext cx="3570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Any concerns with this structure?</a:t>
            </a:r>
          </a:p>
          <a:p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181600" y="2362200"/>
            <a:ext cx="2522566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475566" y="2590800"/>
            <a:ext cx="228600" cy="1356718"/>
          </a:xfrm>
          <a:prstGeom prst="rect">
            <a:avLst/>
          </a:prstGeom>
          <a:solidFill>
            <a:srgbClr val="006C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181600" y="2590800"/>
            <a:ext cx="228600" cy="1356718"/>
          </a:xfrm>
          <a:prstGeom prst="rect">
            <a:avLst/>
          </a:prstGeom>
          <a:solidFill>
            <a:srgbClr val="006C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181600" y="3718918"/>
            <a:ext cx="2522566" cy="228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/>
          <p:cNvSpPr/>
          <p:nvPr/>
        </p:nvSpPr>
        <p:spPr>
          <a:xfrm rot="2755815">
            <a:off x="7130913" y="2294211"/>
            <a:ext cx="843081" cy="427118"/>
          </a:xfrm>
          <a:prstGeom prst="triangle">
            <a:avLst/>
          </a:prstGeom>
          <a:solidFill>
            <a:srgbClr val="B1F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 rot="8103401">
            <a:off x="7126156" y="3582887"/>
            <a:ext cx="843081" cy="427118"/>
          </a:xfrm>
          <a:prstGeom prst="triangle">
            <a:avLst/>
          </a:prstGeom>
          <a:solidFill>
            <a:srgbClr val="B1F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 rot="18917620">
            <a:off x="4916031" y="2303292"/>
            <a:ext cx="843081" cy="427118"/>
          </a:xfrm>
          <a:prstGeom prst="triangle">
            <a:avLst/>
          </a:prstGeom>
          <a:solidFill>
            <a:srgbClr val="B1F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 rot="13463793">
            <a:off x="4915151" y="3601839"/>
            <a:ext cx="843081" cy="427118"/>
          </a:xfrm>
          <a:prstGeom prst="triangle">
            <a:avLst/>
          </a:prstGeom>
          <a:solidFill>
            <a:srgbClr val="B1F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95400" y="2086604"/>
            <a:ext cx="5496009" cy="2462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87188" y="1992867"/>
            <a:ext cx="89812" cy="7233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323109" y="1560563"/>
            <a:ext cx="997787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Load</a:t>
            </a:r>
          </a:p>
          <a:p>
            <a:pPr algn="ctr"/>
            <a:r>
              <a:rPr lang="en-US" sz="1400" dirty="0"/>
              <a:t>2lb</a:t>
            </a:r>
          </a:p>
        </p:txBody>
      </p:sp>
      <p:cxnSp>
        <p:nvCxnSpPr>
          <p:cNvPr id="35" name="Straight Arrow Connector 34"/>
          <p:cNvCxnSpPr>
            <a:stCxn id="36" idx="1"/>
            <a:endCxn id="6" idx="0"/>
          </p:cNvCxnSpPr>
          <p:nvPr/>
        </p:nvCxnSpPr>
        <p:spPr>
          <a:xfrm flipH="1">
            <a:off x="6432094" y="1745229"/>
            <a:ext cx="738619" cy="2476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170713" y="156056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Pivot Shaft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71118" y="3347544"/>
            <a:ext cx="1069744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Base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½</a:t>
            </a:r>
            <a:r>
              <a:rPr lang="en-US" sz="1400" dirty="0"/>
              <a:t>lb</a:t>
            </a:r>
          </a:p>
        </p:txBody>
      </p:sp>
      <p:cxnSp>
        <p:nvCxnSpPr>
          <p:cNvPr id="21" name="Straight Arrow Connector 20"/>
          <p:cNvCxnSpPr>
            <a:stCxn id="19" idx="3"/>
          </p:cNvCxnSpPr>
          <p:nvPr/>
        </p:nvCxnSpPr>
        <p:spPr>
          <a:xfrm flipV="1">
            <a:off x="4740862" y="3117302"/>
            <a:ext cx="534872" cy="4918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96397" y="2575328"/>
            <a:ext cx="847395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Arm</a:t>
            </a:r>
          </a:p>
          <a:p>
            <a:pPr algn="ctr"/>
            <a:r>
              <a:rPr lang="en-US" sz="1400" dirty="0"/>
              <a:t>1lb</a:t>
            </a:r>
          </a:p>
        </p:txBody>
      </p:sp>
      <p:cxnSp>
        <p:nvCxnSpPr>
          <p:cNvPr id="32" name="Straight Arrow Connector 31"/>
          <p:cNvCxnSpPr>
            <a:stCxn id="25" idx="3"/>
          </p:cNvCxnSpPr>
          <p:nvPr/>
        </p:nvCxnSpPr>
        <p:spPr>
          <a:xfrm flipV="1">
            <a:off x="3643792" y="2299732"/>
            <a:ext cx="537113" cy="5372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891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54261">
            <a:off x="852434" y="2235639"/>
            <a:ext cx="7543800" cy="23336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1119" y="4495801"/>
            <a:ext cx="2946481" cy="500991"/>
          </a:xfrm>
        </p:spPr>
        <p:txBody>
          <a:bodyPr/>
          <a:lstStyle/>
          <a:p>
            <a:r>
              <a:rPr lang="en-US" sz="2400" dirty="0"/>
              <a:t>Structural Stability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47070" y="4126469"/>
            <a:ext cx="8991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GROUND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28650" y="4996792"/>
            <a:ext cx="4552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device will tip over - Why?</a:t>
            </a:r>
          </a:p>
          <a:p>
            <a:endParaRPr lang="en-US" dirty="0"/>
          </a:p>
          <a:p>
            <a:r>
              <a:rPr lang="en-US" dirty="0"/>
              <a:t>How do we prevent this?</a:t>
            </a:r>
          </a:p>
        </p:txBody>
      </p:sp>
    </p:spTree>
    <p:extLst>
      <p:ext uri="{BB962C8B-B14F-4D97-AF65-F5344CB8AC3E}">
        <p14:creationId xmlns:p14="http://schemas.microsoft.com/office/powerpoint/2010/main" val="646935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E9DA-5A14-44CD-853F-E7B54B54A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7800"/>
            <a:ext cx="7886700" cy="685800"/>
          </a:xfrm>
        </p:spPr>
        <p:txBody>
          <a:bodyPr/>
          <a:lstStyle/>
          <a:p>
            <a:pPr algn="ctr"/>
            <a:r>
              <a:rPr lang="en-CA" sz="2800" dirty="0"/>
              <a:t>Placement of Hydraulic or Pneumatic Systems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E19A25-833B-494A-B0C5-958672B6E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2133600"/>
            <a:ext cx="5138741" cy="35099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DDF789-3E2D-4E83-85A3-5FCFBAC7DB11}"/>
              </a:ext>
            </a:extLst>
          </p:cNvPr>
          <p:cNvSpPr txBox="1"/>
          <p:nvPr/>
        </p:nvSpPr>
        <p:spPr>
          <a:xfrm>
            <a:off x="6212798" y="2153587"/>
            <a:ext cx="259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Rationale used to decide on the type of fluid power used and where to place the piston-syringes. This device is a</a:t>
            </a:r>
            <a:r>
              <a:rPr lang="en-CA" dirty="0"/>
              <a:t>n elegant design where the actuating pistons (the pistons that attach to the device) are efficiently placed so as to maximize movement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279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45771"/>
            <a:ext cx="5798068" cy="4419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1482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0254" y="1600200"/>
            <a:ext cx="7023492" cy="724920"/>
          </a:xfrm>
        </p:spPr>
        <p:txBody>
          <a:bodyPr/>
          <a:lstStyle/>
          <a:p>
            <a:pPr algn="ctr"/>
            <a:r>
              <a:rPr lang="en-US" sz="2800" dirty="0"/>
              <a:t>Orthographic &amp; Isometric Lesson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2133600"/>
            <a:ext cx="7886700" cy="3853884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Curriculum</a:t>
            </a:r>
          </a:p>
          <a:p>
            <a:pPr lvl="1"/>
            <a:r>
              <a:rPr lang="en-US" sz="2000" dirty="0"/>
              <a:t>Plot Frame Criteria &amp; Purpose</a:t>
            </a:r>
          </a:p>
          <a:p>
            <a:pPr lvl="1"/>
            <a:r>
              <a:rPr lang="en-US" sz="2000" dirty="0"/>
              <a:t>Orthographic View Creation &amp; Methods</a:t>
            </a:r>
          </a:p>
          <a:p>
            <a:pPr lvl="1"/>
            <a:r>
              <a:rPr lang="en-US" sz="2000" dirty="0"/>
              <a:t>Isometric View Creation &amp; Methods</a:t>
            </a:r>
          </a:p>
          <a:p>
            <a:pPr lvl="1"/>
            <a:r>
              <a:rPr lang="en-US" sz="2000" dirty="0"/>
              <a:t>Hidden Lines &amp; How They Are Used</a:t>
            </a:r>
          </a:p>
          <a:p>
            <a:pPr lvl="1"/>
            <a:r>
              <a:rPr lang="en-US" sz="2000" dirty="0"/>
              <a:t>Practice Exercises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0335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0254" y="990600"/>
            <a:ext cx="7023492" cy="724920"/>
          </a:xfrm>
        </p:spPr>
        <p:txBody>
          <a:bodyPr/>
          <a:lstStyle/>
          <a:p>
            <a:pPr algn="ctr"/>
            <a:r>
              <a:rPr lang="en-US" sz="2800" dirty="0"/>
              <a:t>Plot Frame Criteria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D80B3B-450C-4B2D-9D1A-2CD8C1AD6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15520"/>
            <a:ext cx="6400800" cy="437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672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0254" y="990600"/>
            <a:ext cx="7023492" cy="724920"/>
          </a:xfrm>
        </p:spPr>
        <p:txBody>
          <a:bodyPr/>
          <a:lstStyle/>
          <a:p>
            <a:pPr algn="ctr"/>
            <a:r>
              <a:rPr lang="en-US" sz="2800" dirty="0"/>
              <a:t>Orthographic Projection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BCC8C-6311-4CAC-A1EC-DF6F76833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67" y="2590800"/>
            <a:ext cx="4694465" cy="356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A064553-FEAF-481B-926E-D7D2E7FA5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143000"/>
            <a:ext cx="7886700" cy="3853884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/>
              <a:t>Orthographic means single view. Each of the 6 images is an orthographic projection of a different side. Most drawings will only show the necessary amount of sides with the minimum being 3.</a:t>
            </a:r>
          </a:p>
        </p:txBody>
      </p:sp>
    </p:spTree>
    <p:extLst>
      <p:ext uri="{BB962C8B-B14F-4D97-AF65-F5344CB8AC3E}">
        <p14:creationId xmlns:p14="http://schemas.microsoft.com/office/powerpoint/2010/main" val="2089530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sometr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025" y="2362200"/>
            <a:ext cx="28876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Orthograph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10"/>
          <a:stretch/>
        </p:blipFill>
        <p:spPr bwMode="auto">
          <a:xfrm>
            <a:off x="1066800" y="4419600"/>
            <a:ext cx="3048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Orthograph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6"/>
          <a:stretch/>
        </p:blipFill>
        <p:spPr bwMode="auto">
          <a:xfrm>
            <a:off x="990600" y="2247900"/>
            <a:ext cx="15478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707118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Orthographic Projection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9800" y="1878568"/>
            <a:ext cx="168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Isometric View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F407C14D-896E-473D-B368-4BACEC4D7967}"/>
              </a:ext>
            </a:extLst>
          </p:cNvPr>
          <p:cNvSpPr txBox="1">
            <a:spLocks/>
          </p:cNvSpPr>
          <p:nvPr/>
        </p:nvSpPr>
        <p:spPr>
          <a:xfrm>
            <a:off x="1060254" y="990600"/>
            <a:ext cx="7023492" cy="7249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800" kern="0" dirty="0"/>
              <a:t>Orthographic Projection for Project</a:t>
            </a:r>
          </a:p>
        </p:txBody>
      </p:sp>
    </p:spTree>
    <p:extLst>
      <p:ext uri="{BB962C8B-B14F-4D97-AF65-F5344CB8AC3E}">
        <p14:creationId xmlns:p14="http://schemas.microsoft.com/office/powerpoint/2010/main" val="458878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F407C14D-896E-473D-B368-4BACEC4D7967}"/>
              </a:ext>
            </a:extLst>
          </p:cNvPr>
          <p:cNvSpPr txBox="1">
            <a:spLocks/>
          </p:cNvSpPr>
          <p:nvPr/>
        </p:nvSpPr>
        <p:spPr>
          <a:xfrm>
            <a:off x="1060254" y="990600"/>
            <a:ext cx="7023492" cy="7249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800" kern="0" dirty="0"/>
              <a:t>Orthographic Drawing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AB09B-084B-42E7-AF4E-EEF617B0EA3B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97" y="1524000"/>
            <a:ext cx="5960205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225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F407C14D-896E-473D-B368-4BACEC4D7967}"/>
              </a:ext>
            </a:extLst>
          </p:cNvPr>
          <p:cNvSpPr txBox="1">
            <a:spLocks/>
          </p:cNvSpPr>
          <p:nvPr/>
        </p:nvSpPr>
        <p:spPr>
          <a:xfrm>
            <a:off x="1060254" y="990600"/>
            <a:ext cx="7023492" cy="7249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800" kern="0" dirty="0"/>
              <a:t>Isometric 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CF8A5F-A914-4603-A91D-9BD869380D31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199"/>
            <a:ext cx="3208472" cy="439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C904C9C-C570-40A2-B590-5EB46780DFA6}"/>
              </a:ext>
            </a:extLst>
          </p:cNvPr>
          <p:cNvSpPr txBox="1">
            <a:spLocks/>
          </p:cNvSpPr>
          <p:nvPr/>
        </p:nvSpPr>
        <p:spPr>
          <a:xfrm>
            <a:off x="3886200" y="1868528"/>
            <a:ext cx="4857749" cy="385388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endParaRPr lang="en-US" sz="2000" kern="0" dirty="0"/>
          </a:p>
          <a:p>
            <a:r>
              <a:rPr lang="en-US" sz="2000" kern="0" dirty="0"/>
              <a:t>Always use Isometric Paper &amp; Pencil, as corrections are very common</a:t>
            </a:r>
          </a:p>
          <a:p>
            <a:pPr marL="457200" indent="-457200">
              <a:buAutoNum type="arabicPeriod"/>
            </a:pPr>
            <a:r>
              <a:rPr lang="en-US" sz="2000" kern="0" dirty="0"/>
              <a:t>Draw Front using the appropriate 30 degree direction on your paper.</a:t>
            </a:r>
          </a:p>
          <a:p>
            <a:pPr marL="457200" indent="-457200">
              <a:buAutoNum type="arabicPeriod"/>
            </a:pPr>
            <a:r>
              <a:rPr lang="en-US" sz="2000" kern="0" dirty="0"/>
              <a:t>Draw either the side or top depth going 90 degrees from Front.</a:t>
            </a:r>
          </a:p>
          <a:p>
            <a:pPr marL="457200" indent="-457200">
              <a:buAutoNum type="arabicPeriod"/>
            </a:pPr>
            <a:r>
              <a:rPr lang="en-US" sz="2000" kern="0" dirty="0"/>
              <a:t>Finish your drawing by closing all of the sections.</a:t>
            </a:r>
          </a:p>
        </p:txBody>
      </p:sp>
    </p:spTree>
    <p:extLst>
      <p:ext uri="{BB962C8B-B14F-4D97-AF65-F5344CB8AC3E}">
        <p14:creationId xmlns:p14="http://schemas.microsoft.com/office/powerpoint/2010/main" val="1378719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05200" y="1219200"/>
            <a:ext cx="1524000" cy="617575"/>
          </a:xfrm>
          <a:prstGeom prst="rect">
            <a:avLst/>
          </a:prstGeom>
        </p:spPr>
        <p:txBody>
          <a:bodyPr/>
          <a:lstStyle/>
          <a:p>
            <a:r>
              <a:rPr lang="en-US" sz="3600" dirty="0">
                <a:solidFill>
                  <a:srgbClr val="4B6DB2"/>
                </a:solidFill>
              </a:rPr>
              <a:t>Safety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905000"/>
            <a:ext cx="7886700" cy="4195763"/>
          </a:xfrm>
          <a:prstGeom prst="rect">
            <a:avLst/>
          </a:prstGeom>
        </p:spPr>
        <p:txBody>
          <a:bodyPr/>
          <a:lstStyle/>
          <a:p>
            <a:endParaRPr lang="en-US" sz="1800" dirty="0"/>
          </a:p>
          <a:p>
            <a:r>
              <a:rPr lang="en-US" sz="2000" dirty="0"/>
              <a:t>Safety is </a:t>
            </a:r>
            <a:r>
              <a:rPr lang="en-US" sz="2000" u="sng" dirty="0"/>
              <a:t>everyone’s</a:t>
            </a:r>
            <a:r>
              <a:rPr lang="en-US" sz="2000" dirty="0"/>
              <a:t> responsibility!</a:t>
            </a:r>
          </a:p>
          <a:p>
            <a:r>
              <a:rPr lang="en-US" sz="2000" dirty="0"/>
              <a:t>Always wear safety glasses - even when not cutting or drilling</a:t>
            </a:r>
          </a:p>
          <a:p>
            <a:r>
              <a:rPr lang="en-US" sz="2000" dirty="0"/>
              <a:t>No Running, No Throwing, No Horse Play!</a:t>
            </a:r>
          </a:p>
          <a:p>
            <a:r>
              <a:rPr lang="en-US" sz="2000" dirty="0"/>
              <a:t>When sawing, drilling, filing or sanding; </a:t>
            </a:r>
          </a:p>
          <a:p>
            <a:pPr lvl="1"/>
            <a:r>
              <a:rPr lang="en-US" sz="2000" dirty="0"/>
              <a:t>Ensure a mitre box securely clamped down</a:t>
            </a:r>
          </a:p>
          <a:p>
            <a:pPr lvl="1"/>
            <a:r>
              <a:rPr lang="en-US" sz="2000" dirty="0"/>
              <a:t>Ensure each workpiece is secure &amp; stable</a:t>
            </a:r>
          </a:p>
          <a:p>
            <a:pPr lvl="1"/>
            <a:r>
              <a:rPr lang="en-US" sz="2000" dirty="0"/>
              <a:t>Ensure your hands/fingers are out of harms way</a:t>
            </a:r>
          </a:p>
          <a:p>
            <a:pPr lvl="1"/>
            <a:r>
              <a:rPr lang="en-US" sz="2000" dirty="0"/>
              <a:t>Wipe sawdust, don’t blow</a:t>
            </a:r>
          </a:p>
          <a:p>
            <a:r>
              <a:rPr lang="en-US" sz="2000" dirty="0"/>
              <a:t>If you use the low-temp glue gun remember the tip is HOT &amp; can burn</a:t>
            </a:r>
          </a:p>
          <a:p>
            <a:r>
              <a:rPr lang="en-US" sz="2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1259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F407C14D-896E-473D-B368-4BACEC4D7967}"/>
              </a:ext>
            </a:extLst>
          </p:cNvPr>
          <p:cNvSpPr txBox="1">
            <a:spLocks/>
          </p:cNvSpPr>
          <p:nvPr/>
        </p:nvSpPr>
        <p:spPr>
          <a:xfrm>
            <a:off x="1060254" y="990600"/>
            <a:ext cx="7023492" cy="7249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800" kern="0" dirty="0"/>
              <a:t>Hidden 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EA5D52-B919-4D3D-A766-8A470A0E9A77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81200"/>
            <a:ext cx="561816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1084C0D-5736-446B-AEEF-AAA9095E024B}"/>
              </a:ext>
            </a:extLst>
          </p:cNvPr>
          <p:cNvCxnSpPr/>
          <p:nvPr/>
        </p:nvCxnSpPr>
        <p:spPr>
          <a:xfrm>
            <a:off x="2218535" y="1752600"/>
            <a:ext cx="3810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D304DB-F95F-406F-85A6-44A776D0F49B}"/>
              </a:ext>
            </a:extLst>
          </p:cNvPr>
          <p:cNvCxnSpPr/>
          <p:nvPr/>
        </p:nvCxnSpPr>
        <p:spPr>
          <a:xfrm>
            <a:off x="4123535" y="3429000"/>
            <a:ext cx="3810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6D0906C-7532-4B2B-A5D1-0945FE706137}"/>
              </a:ext>
            </a:extLst>
          </p:cNvPr>
          <p:cNvSpPr txBox="1">
            <a:spLocks/>
          </p:cNvSpPr>
          <p:nvPr/>
        </p:nvSpPr>
        <p:spPr>
          <a:xfrm>
            <a:off x="200025" y="1011788"/>
            <a:ext cx="8743949" cy="9508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endParaRPr lang="en-US" sz="2000" kern="0" dirty="0"/>
          </a:p>
          <a:p>
            <a:pPr marL="0" indent="0">
              <a:buNone/>
            </a:pPr>
            <a:r>
              <a:rPr lang="en-US" sz="2000" kern="0" dirty="0"/>
              <a:t>Dashed lines are used to define something that is underneath a solid object.</a:t>
            </a:r>
          </a:p>
        </p:txBody>
      </p:sp>
    </p:spTree>
    <p:extLst>
      <p:ext uri="{BB962C8B-B14F-4D97-AF65-F5344CB8AC3E}">
        <p14:creationId xmlns:p14="http://schemas.microsoft.com/office/powerpoint/2010/main" val="698747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F407C14D-896E-473D-B368-4BACEC4D7967}"/>
              </a:ext>
            </a:extLst>
          </p:cNvPr>
          <p:cNvSpPr txBox="1">
            <a:spLocks/>
          </p:cNvSpPr>
          <p:nvPr/>
        </p:nvSpPr>
        <p:spPr>
          <a:xfrm>
            <a:off x="1060254" y="990600"/>
            <a:ext cx="7023492" cy="7249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6CDD"/>
                </a:solidFill>
                <a:latin typeface="Helvetica Neue Bold Condensed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800" kern="0" dirty="0"/>
              <a:t>Orthographic &amp; Isometric Recap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6D0906C-7532-4B2B-A5D1-0945FE706137}"/>
              </a:ext>
            </a:extLst>
          </p:cNvPr>
          <p:cNvSpPr txBox="1">
            <a:spLocks/>
          </p:cNvSpPr>
          <p:nvPr/>
        </p:nvSpPr>
        <p:spPr>
          <a:xfrm>
            <a:off x="457200" y="1447800"/>
            <a:ext cx="8486774" cy="381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endParaRPr lang="en-US" sz="2000" kern="0" dirty="0"/>
          </a:p>
          <a:p>
            <a:r>
              <a:rPr lang="en-US" sz="2000" dirty="0"/>
              <a:t>Drawings should have enough defining information listed</a:t>
            </a:r>
          </a:p>
          <a:p>
            <a:endParaRPr lang="en-US" sz="2000" dirty="0"/>
          </a:p>
          <a:p>
            <a:r>
              <a:rPr lang="en-US" sz="2000" dirty="0"/>
              <a:t>Orthographic projections shows 2D view of a specific side and should line up as if the item was being unfolded</a:t>
            </a:r>
          </a:p>
          <a:p>
            <a:endParaRPr lang="en-US" sz="2000" dirty="0"/>
          </a:p>
          <a:p>
            <a:r>
              <a:rPr lang="en-US" sz="2000" dirty="0"/>
              <a:t>Isometric shows a 30 degree offset view</a:t>
            </a:r>
          </a:p>
          <a:p>
            <a:endParaRPr lang="en-US" sz="2000" dirty="0"/>
          </a:p>
          <a:p>
            <a:r>
              <a:rPr lang="en-US" sz="2000" dirty="0"/>
              <a:t>Hidden lines are dashed lines in orthographic projections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234217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0254" y="1600200"/>
            <a:ext cx="7023492" cy="724920"/>
          </a:xfrm>
        </p:spPr>
        <p:txBody>
          <a:bodyPr/>
          <a:lstStyle/>
          <a:p>
            <a:pPr algn="ctr"/>
            <a:r>
              <a:rPr lang="en-US" sz="2800" dirty="0"/>
              <a:t>The Challenge - Teamwork &amp; Work Habits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2133600"/>
            <a:ext cx="7886700" cy="3853884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/>
              <a:t>The Challenge relies on teamwork to be successful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Successful teams:</a:t>
            </a:r>
          </a:p>
          <a:p>
            <a:pPr lvl="1"/>
            <a:r>
              <a:rPr lang="en-US" sz="2000" dirty="0"/>
              <a:t>Work together according to a time-line</a:t>
            </a:r>
          </a:p>
          <a:p>
            <a:pPr lvl="1"/>
            <a:r>
              <a:rPr lang="en-US" sz="2000" dirty="0"/>
              <a:t>Assign &amp; divide tasks</a:t>
            </a:r>
          </a:p>
          <a:p>
            <a:pPr lvl="1"/>
            <a:r>
              <a:rPr lang="en-US" sz="2000" dirty="0"/>
              <a:t>Plan their work &amp; work their plan</a:t>
            </a:r>
          </a:p>
          <a:p>
            <a:pPr lvl="1"/>
            <a:r>
              <a:rPr lang="en-US" sz="2000" dirty="0"/>
              <a:t>Complete tasks in parallel</a:t>
            </a:r>
          </a:p>
          <a:p>
            <a:pPr lvl="1"/>
            <a:r>
              <a:rPr lang="en-US" sz="2000" dirty="0"/>
              <a:t>Leverage individuals' strengths</a:t>
            </a:r>
          </a:p>
          <a:p>
            <a:pPr lvl="1"/>
            <a:r>
              <a:rPr lang="en-US" sz="2000" dirty="0"/>
              <a:t>Don’t mess with other Teams materials without permission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0214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67400" y="1734272"/>
            <a:ext cx="2665717" cy="35394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rgbClr val="C00000"/>
                </a:solidFill>
              </a:rPr>
              <a:t>This is the 2021 Challenge layout board. Your team must build a device that sits in the footprint area and moves a wooden cylinder from the start position to any one of three target disks. An object placed upright on a target is worth 5, 3 or 1 point according to its location. The task is to accumulate as many points as possible in two minutes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60A56-BFC1-46F5-B0D4-6B75839BD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83" y="947924"/>
            <a:ext cx="459735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44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133600"/>
            <a:ext cx="7848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is one destination position worth more points than the other?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if you design a device that only works when using your hands?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long will you have to move objects?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tools/materials can you use to build your device on the Challenge Day?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is the Portfolio so important?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33600" y="1493838"/>
            <a:ext cx="4114800" cy="5635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800" kern="0" dirty="0">
                <a:solidFill>
                  <a:srgbClr val="006CDD"/>
                </a:solidFill>
                <a:latin typeface="+mj-lt"/>
                <a:ea typeface="+mj-ea"/>
                <a:cs typeface="+mj-cs"/>
              </a:rPr>
              <a:t>The Challenge Process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057400"/>
            <a:ext cx="7467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b="1" dirty="0"/>
              <a:t>Objective</a:t>
            </a:r>
          </a:p>
          <a:p>
            <a:r>
              <a:rPr lang="en-US" dirty="0"/>
              <a:t>To design a device using only the supplied tools and materials, that can score as many points as possible.</a:t>
            </a:r>
          </a:p>
          <a:p>
            <a:endParaRPr lang="en-US" dirty="0"/>
          </a:p>
          <a:p>
            <a:r>
              <a:rPr lang="en-US" b="1" dirty="0"/>
              <a:t>Deliverable</a:t>
            </a:r>
          </a:p>
          <a:p>
            <a:r>
              <a:rPr lang="en-US" dirty="0"/>
              <a:t>Two copies of the portfolio</a:t>
            </a:r>
          </a:p>
          <a:p>
            <a:endParaRPr lang="en-CA" dirty="0"/>
          </a:p>
          <a:p>
            <a:r>
              <a:rPr lang="en-CA" b="1" dirty="0"/>
              <a:t>C</a:t>
            </a:r>
            <a:r>
              <a:rPr lang="en-US" b="1" dirty="0"/>
              <a:t>hallenge Kit</a:t>
            </a:r>
          </a:p>
          <a:p>
            <a:r>
              <a:rPr lang="en-CA" dirty="0"/>
              <a:t>On the Challenge Day your team will bring your portfolio and tools. A Challenge Kit will be provided. It contains all the materials you will use including an extra gray piston syringe holder, two extra 20cc syringes and 6ft. of extra tubing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268592"/>
            <a:ext cx="3313894" cy="3269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2133600"/>
            <a:ext cx="35814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The Workshop kit and the Challenge Day kit contain a large wooden base with a hole in it to accommodate a large diameter dowel found in the kits. This can be used as a stable base if your team decides to do so. The hole is off-center and the dowel may require sanding to fit as your team wants.</a:t>
            </a:r>
          </a:p>
          <a:p>
            <a:endParaRPr lang="en-CA" sz="1400" dirty="0"/>
          </a:p>
          <a:p>
            <a:r>
              <a:rPr lang="en-CA" sz="1400" dirty="0"/>
              <a:t>The large dowel fits the two platforms in the kit. The picture shows that this team decided to drill a hole in the lower platform for a dowel and another hole in the base presumably for a rotating wheel with a piston holder fixed to it – an arrangement demonstrated by the Workshop Rotating Platform kit.</a:t>
            </a:r>
          </a:p>
        </p:txBody>
      </p:sp>
    </p:spTree>
    <p:extLst>
      <p:ext uri="{BB962C8B-B14F-4D97-AF65-F5344CB8AC3E}">
        <p14:creationId xmlns:p14="http://schemas.microsoft.com/office/powerpoint/2010/main" val="15187631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81200"/>
            <a:ext cx="3658535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0" y="3048000"/>
            <a:ext cx="281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 this picture the large wooden base was used in a different way – there is no large dowel involved and a fixed structure is being built upon it</a:t>
            </a:r>
          </a:p>
        </p:txBody>
      </p:sp>
    </p:spTree>
    <p:extLst>
      <p:ext uri="{BB962C8B-B14F-4D97-AF65-F5344CB8AC3E}">
        <p14:creationId xmlns:p14="http://schemas.microsoft.com/office/powerpoint/2010/main" val="2155717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2438400"/>
            <a:ext cx="4344683" cy="2615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600200"/>
            <a:ext cx="2667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The Workshop kit and the Challenge kit both contain syringe holders. It has a  “one-time” sticky pad on its base and must be pushed  firmly onto a paper, plastic or a wooden surface to adhere sufficiently to hold the 20cc or 10cc piston syringe in place. A double-sided sticky pad can be used with it if a larger area is required. </a:t>
            </a:r>
          </a:p>
          <a:p>
            <a:endParaRPr lang="en-CA" sz="1400" dirty="0"/>
          </a:p>
          <a:p>
            <a:pPr algn="ctr"/>
            <a:r>
              <a:rPr lang="en-CA" sz="1400" b="1" dirty="0"/>
              <a:t>Wood glue and hot glue are </a:t>
            </a:r>
            <a:r>
              <a:rPr lang="en-CA" sz="1400" b="1" u="sng" dirty="0"/>
              <a:t>NOT</a:t>
            </a:r>
            <a:r>
              <a:rPr lang="en-CA" sz="1400" b="1" dirty="0"/>
              <a:t> efficient ways to secure a syringe holder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2800" y="525780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The arrangement in the picture above may have potential problems. Why?</a:t>
            </a:r>
          </a:p>
        </p:txBody>
      </p:sp>
    </p:spTree>
    <p:extLst>
      <p:ext uri="{BB962C8B-B14F-4D97-AF65-F5344CB8AC3E}">
        <p14:creationId xmlns:p14="http://schemas.microsoft.com/office/powerpoint/2010/main" val="3229333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447800"/>
            <a:ext cx="7924800" cy="4438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SAFETY is our number #1 concern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motion must be controlled by fluid power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your materials wisely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DOCUMENT everything in your portfolio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materials to build device are provided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Bring tools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your time efficiently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fun and work well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E4B114-E72D-4193-BBB9-D31CAF25F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7800"/>
            <a:ext cx="7886700" cy="1039630"/>
          </a:xfrm>
        </p:spPr>
        <p:txBody>
          <a:bodyPr/>
          <a:lstStyle/>
          <a:p>
            <a:pPr algn="ctr"/>
            <a:r>
              <a:rPr lang="en-US" sz="2800" dirty="0"/>
              <a:t>Using Wood Glue</a:t>
            </a:r>
            <a:br>
              <a:rPr lang="en-US" sz="2800" dirty="0"/>
            </a:br>
            <a:r>
              <a:rPr lang="en-US" sz="2000" dirty="0"/>
              <a:t>Use a small amount of glue, the glue holder and stirring stick</a:t>
            </a:r>
            <a:endParaRPr lang="en-US" sz="28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9A30B65-8C6D-40D6-82D0-391EB6859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9" y="2487430"/>
            <a:ext cx="4267201" cy="315252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CE089F-045D-4D65-BDBE-5C55D8CE4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87430"/>
            <a:ext cx="4267200" cy="3139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761D9-7501-4C4F-BF81-96D268A7916A}"/>
              </a:ext>
            </a:extLst>
          </p:cNvPr>
          <p:cNvSpPr txBox="1"/>
          <p:nvPr/>
        </p:nvSpPr>
        <p:spPr>
          <a:xfrm>
            <a:off x="3619500" y="4572000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AC33C5-44E4-4C64-A712-961825B8FBEA}"/>
              </a:ext>
            </a:extLst>
          </p:cNvPr>
          <p:cNvSpPr txBox="1"/>
          <p:nvPr/>
        </p:nvSpPr>
        <p:spPr>
          <a:xfrm>
            <a:off x="5181600" y="4553186"/>
            <a:ext cx="106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879210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9701" y="1569835"/>
            <a:ext cx="5027099" cy="609601"/>
          </a:xfrm>
        </p:spPr>
        <p:txBody>
          <a:bodyPr/>
          <a:lstStyle/>
          <a:p>
            <a:r>
              <a:rPr lang="en-US" sz="2800" dirty="0"/>
              <a:t>Examples of previous projects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846" y="3124200"/>
            <a:ext cx="2974954" cy="1727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02" y="1569835"/>
            <a:ext cx="3141367" cy="17476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180" y="2577025"/>
            <a:ext cx="2664512" cy="19272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8200" y="5364022"/>
            <a:ext cx="1644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6"/>
              </a:rPr>
              <a:t>Challenge Video 2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752369" y="5364022"/>
            <a:ext cx="1644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7"/>
              </a:rPr>
              <a:t>Challenge Video 3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066186" y="4528950"/>
            <a:ext cx="3352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YouTube &amp; Google</a:t>
            </a:r>
          </a:p>
          <a:p>
            <a:r>
              <a:rPr lang="en-US" dirty="0"/>
              <a:t>“Fluid Power Action Challenge”</a:t>
            </a:r>
          </a:p>
        </p:txBody>
      </p:sp>
    </p:spTree>
    <p:extLst>
      <p:ext uri="{BB962C8B-B14F-4D97-AF65-F5344CB8AC3E}">
        <p14:creationId xmlns:p14="http://schemas.microsoft.com/office/powerpoint/2010/main" val="38361775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BE9435-D1A6-4985-9CA3-8923E50C7FB8}"/>
              </a:ext>
            </a:extLst>
          </p:cNvPr>
          <p:cNvSpPr txBox="1"/>
          <p:nvPr/>
        </p:nvSpPr>
        <p:spPr>
          <a:xfrm>
            <a:off x="1447800" y="2362200"/>
            <a:ext cx="6705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Portfolio Review Template is considered the </a:t>
            </a:r>
            <a:r>
              <a:rPr lang="en-CA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minimum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requirement for your team’s portfolio.</a:t>
            </a:r>
          </a:p>
          <a:p>
            <a:pPr algn="ctr"/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Checklist is a sample Index for your Portfolio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sample Portfolio on Resources Center: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http://nfpahub.com/fpc/resources/#!/event/25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23875E-C3D5-41B7-A758-D83DBBBB5624}"/>
              </a:ext>
            </a:extLst>
          </p:cNvPr>
          <p:cNvSpPr txBox="1"/>
          <p:nvPr/>
        </p:nvSpPr>
        <p:spPr>
          <a:xfrm>
            <a:off x="914400" y="167640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006CDD"/>
                </a:solidFill>
              </a:rPr>
              <a:t>The Portfolio Review Template and Checklist</a:t>
            </a:r>
            <a:endParaRPr lang="en-US" sz="2800" dirty="0">
              <a:solidFill>
                <a:srgbClr val="006C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352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382000" cy="951348"/>
          </a:xfrm>
        </p:spPr>
        <p:txBody>
          <a:bodyPr/>
          <a:lstStyle/>
          <a:p>
            <a:pPr algn="ctr"/>
            <a:r>
              <a:rPr lang="en-US" sz="3200" dirty="0"/>
              <a:t>Sketching is a way of communicating ideas</a:t>
            </a:r>
          </a:p>
        </p:txBody>
      </p:sp>
      <p:pic>
        <p:nvPicPr>
          <p:cNvPr id="2050" name="Picture 2" descr="http://app360.quixey.com/wp-content/uploads/2014/05/quixey-team-whiteboar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550874" y="3160833"/>
            <a:ext cx="6042252" cy="183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792987-B78F-4C1C-9A12-B3EF502CA9A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071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71599"/>
            <a:ext cx="7886700" cy="849377"/>
          </a:xfrm>
        </p:spPr>
        <p:txBody>
          <a:bodyPr/>
          <a:lstStyle/>
          <a:p>
            <a:pPr algn="ctr"/>
            <a:r>
              <a:rPr lang="en-US" sz="2800" dirty="0"/>
              <a:t>Sketching is a way to explore new ideas.</a:t>
            </a:r>
          </a:p>
        </p:txBody>
      </p:sp>
      <p:pic>
        <p:nvPicPr>
          <p:cNvPr id="6146" name="Picture 2" descr="http://emergentforms.com/images/proj/theojansenchair/Sketches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41" y="2213787"/>
            <a:ext cx="3900379" cy="340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792987-B78F-4C1C-9A12-B3EF502CA9A3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27BBA-6356-4617-8176-3378ADD5C76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8" t="2178" r="16190" b="1905"/>
          <a:stretch/>
        </p:blipFill>
        <p:spPr bwMode="auto">
          <a:xfrm rot="16200000">
            <a:off x="5535447" y="1788640"/>
            <a:ext cx="2754377" cy="42240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22869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0"/>
            <a:ext cx="4705350" cy="609712"/>
          </a:xfrm>
        </p:spPr>
        <p:txBody>
          <a:bodyPr/>
          <a:lstStyle/>
          <a:p>
            <a:pPr algn="ctr"/>
            <a:r>
              <a:rPr lang="en-US" sz="2800" dirty="0"/>
              <a:t>Examples of team tasks: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8"/>
            <a:ext cx="4164068" cy="3793331"/>
          </a:xfrm>
        </p:spPr>
        <p:txBody>
          <a:bodyPr>
            <a:normAutofit fontScale="47500" lnSpcReduction="20000"/>
          </a:bodyPr>
          <a:lstStyle/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project rules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clamping mechanisms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Sketch ideas for clamping mechanisms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rotating mechanisms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Sketch ideas for rotating mechanisms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rotating mechanisms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 prototype mechanisms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Sketch whole robot design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 a whole prototype</a:t>
            </a:r>
          </a:p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Practice challenge activity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792987-B78F-4C1C-9A12-B3EF502CA9A3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92717" y="2226469"/>
            <a:ext cx="4164068" cy="3263504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portfolio scoring rubric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 final sketches of design for portfolio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a description of the principles of strength and stability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an explanation of the chosen location of your syringes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writing reviewed by a mentor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Assemble all portfolio elements into a final report</a:t>
            </a:r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456CD-FD6D-47BF-9218-A332B4717628}"/>
              </a:ext>
            </a:extLst>
          </p:cNvPr>
          <p:cNvSpPr txBox="1"/>
          <p:nvPr/>
        </p:nvSpPr>
        <p:spPr>
          <a:xfrm>
            <a:off x="5029200" y="548997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4B6DB2"/>
                </a:solidFill>
              </a:rPr>
              <a:t>Who will be responsible for what?</a:t>
            </a:r>
            <a:endParaRPr lang="en-US" dirty="0">
              <a:solidFill>
                <a:srgbClr val="4B6D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616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vectorgems.com/wp-content/uploads/2013/02/yellow-post-it-notes-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6" b="22128"/>
          <a:stretch/>
        </p:blipFill>
        <p:spPr bwMode="auto">
          <a:xfrm>
            <a:off x="1348956" y="3856639"/>
            <a:ext cx="6172237" cy="214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6065"/>
            <a:ext cx="7886700" cy="566231"/>
          </a:xfrm>
        </p:spPr>
        <p:txBody>
          <a:bodyPr/>
          <a:lstStyle/>
          <a:p>
            <a:pPr algn="ctr"/>
            <a:r>
              <a:rPr lang="en-US" sz="2800" dirty="0"/>
              <a:t>Identify concrete tasks and milestones</a:t>
            </a:r>
          </a:p>
        </p:txBody>
      </p:sp>
      <p:pic>
        <p:nvPicPr>
          <p:cNvPr id="1026" name="Picture 2" descr="http://www.vectorgems.com/wp-content/uploads/2013/02/yellow-post-it-notes-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6" b="22128"/>
          <a:stretch/>
        </p:blipFill>
        <p:spPr bwMode="auto">
          <a:xfrm>
            <a:off x="1332544" y="1880243"/>
            <a:ext cx="6172237" cy="214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792987-B78F-4C1C-9A12-B3EF502CA9A3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52942" y="2141031"/>
            <a:ext cx="1685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adley Hand ITC" panose="03070402050302030203" pitchFamily="66" charset="0"/>
              </a:rPr>
              <a:t>Have draft portfolio reviewed by a mentor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52942" y="4155405"/>
            <a:ext cx="1685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Bradley Hand ITC" panose="03070402050302030203" pitchFamily="66" charset="0"/>
              </a:rPr>
              <a:t>Milestone:</a:t>
            </a:r>
          </a:p>
          <a:p>
            <a:pPr algn="ctr"/>
            <a:r>
              <a:rPr lang="en-US" sz="2400" dirty="0">
                <a:latin typeface="Bradley Hand ITC" panose="03070402050302030203" pitchFamily="66" charset="0"/>
              </a:rPr>
              <a:t>Finalize robot design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64763" y="2156143"/>
            <a:ext cx="1685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adley Hand ITC" panose="03070402050302030203" pitchFamily="66" charset="0"/>
              </a:rPr>
              <a:t>Read rules and scoring rubrics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86658" y="4340071"/>
            <a:ext cx="1923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adley Hand ITC" panose="03070402050302030203" pitchFamily="66" charset="0"/>
              </a:rPr>
              <a:t>Research clamping mechanisms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4472" y="4155405"/>
            <a:ext cx="191398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u="sng" dirty="0">
                <a:latin typeface="Bradley Hand ITC" panose="03070402050302030203" pitchFamily="66" charset="0"/>
              </a:rPr>
              <a:t>Milestone:</a:t>
            </a:r>
          </a:p>
          <a:p>
            <a:pPr algn="ctr"/>
            <a:r>
              <a:rPr lang="en-US" sz="2100" dirty="0">
                <a:latin typeface="Bradley Hand ITC" panose="03070402050302030203" pitchFamily="66" charset="0"/>
              </a:rPr>
              <a:t>Assemble writings and sketches into final portfolio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92121" y="2154187"/>
            <a:ext cx="1685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adley Hand ITC" panose="03070402050302030203" pitchFamily="66" charset="0"/>
              </a:rPr>
              <a:t>Build prototype rotating mechanism</a:t>
            </a:r>
          </a:p>
        </p:txBody>
      </p:sp>
    </p:spTree>
    <p:extLst>
      <p:ext uri="{BB962C8B-B14F-4D97-AF65-F5344CB8AC3E}">
        <p14:creationId xmlns:p14="http://schemas.microsoft.com/office/powerpoint/2010/main" val="26883759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730" y="1329383"/>
            <a:ext cx="7886700" cy="662729"/>
          </a:xfrm>
        </p:spPr>
        <p:txBody>
          <a:bodyPr>
            <a:normAutofit/>
          </a:bodyPr>
          <a:lstStyle/>
          <a:p>
            <a:pPr algn="ctr"/>
            <a:r>
              <a:rPr lang="en-US" sz="2800" u="sng" dirty="0"/>
              <a:t>What you should be doing right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93737"/>
            <a:ext cx="7886700" cy="3263504"/>
          </a:xfrm>
        </p:spPr>
        <p:txBody>
          <a:bodyPr>
            <a:normAutofit/>
          </a:bodyPr>
          <a:lstStyle/>
          <a:p>
            <a:r>
              <a:rPr lang="en-US" sz="3000" dirty="0"/>
              <a:t>Identify 3 tasks or milestones</a:t>
            </a:r>
          </a:p>
          <a:p>
            <a:endParaRPr lang="en-US" sz="3000" dirty="0"/>
          </a:p>
          <a:p>
            <a:r>
              <a:rPr lang="en-US" sz="3000" dirty="0"/>
              <a:t>Lay out the schedule</a:t>
            </a:r>
          </a:p>
          <a:p>
            <a:endParaRPr lang="en-US" sz="3000" dirty="0"/>
          </a:p>
          <a:p>
            <a:r>
              <a:rPr lang="en-US" sz="3000" dirty="0"/>
              <a:t>Choose dates for your milestones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792987-B78F-4C1C-9A12-B3EF502CA9A3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4" name="Picture 2" descr="http://www.vectorgems.com/wp-content/uploads/2013/02/yellow-post-it-notes-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6" b="22128"/>
          <a:stretch/>
        </p:blipFill>
        <p:spPr bwMode="auto">
          <a:xfrm>
            <a:off x="6330943" y="1990209"/>
            <a:ext cx="1862595" cy="64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vectorgems.com/wp-content/uploads/2013/02/yellow-post-it-notes-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52" b="73333" l="125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16" b="22128"/>
          <a:stretch/>
        </p:blipFill>
        <p:spPr bwMode="auto">
          <a:xfrm>
            <a:off x="6105131" y="2136735"/>
            <a:ext cx="1762235" cy="61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vectorgems.com/wp-content/uploads/2013/02/yellow-post-it-notes-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52" b="73333" l="125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16" b="22128"/>
          <a:stretch/>
        </p:blipFill>
        <p:spPr bwMode="auto">
          <a:xfrm>
            <a:off x="6695449" y="2136735"/>
            <a:ext cx="1762235" cy="61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vectorgems.com/wp-content/uploads/2013/02/yellow-post-it-notes-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52" b="73333" l="125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16" b="22128"/>
          <a:stretch/>
        </p:blipFill>
        <p:spPr bwMode="auto">
          <a:xfrm>
            <a:off x="7289429" y="2174347"/>
            <a:ext cx="1762235" cy="61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3475" y="3221695"/>
            <a:ext cx="2243312" cy="11156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7529" y="4612184"/>
            <a:ext cx="2019674" cy="100439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738646" y="5089203"/>
            <a:ext cx="232255" cy="25926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530653" y="4858665"/>
            <a:ext cx="232255" cy="25926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039042" y="4905208"/>
            <a:ext cx="232255" cy="25926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8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447800"/>
            <a:ext cx="8610600" cy="4724400"/>
          </a:xfrm>
        </p:spPr>
        <p:txBody>
          <a:bodyPr/>
          <a:lstStyle/>
          <a:p>
            <a:pPr algn="ctr"/>
            <a:r>
              <a:rPr lang="en-US" sz="2400" dirty="0"/>
              <a:t>Watch videos from previous Fluid Power Action Challenges on YouTube or Google web (“Fluid Power Action Challenge”)</a:t>
            </a:r>
            <a:br>
              <a:rPr lang="en-US" sz="1800" dirty="0"/>
            </a:br>
            <a:r>
              <a:rPr lang="en-US" sz="1800" dirty="0"/>
              <a:t>                                                                                                                                                         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Successful products are always made by carefully researching existing products.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792987-B78F-4C1C-9A12-B3EF502CA9A3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8196" name="Picture 4" descr="http://thumbs.dreamstime.com/z/harbor-crane-vector-image-sea-floating-industrial-port-324606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69"/>
          <a:stretch/>
        </p:blipFill>
        <p:spPr bwMode="auto">
          <a:xfrm>
            <a:off x="838200" y="2438400"/>
            <a:ext cx="2258528" cy="286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i.ytimg.com/vi/6bc6ZMI-wlc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30658"/>
            <a:ext cx="4058637" cy="228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95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400300" y="3451243"/>
            <a:ext cx="434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000" dirty="0">
                <a:solidFill>
                  <a:srgbClr val="4B6DB2"/>
                </a:solidFill>
                <a:latin typeface="Helvetica" charset="0"/>
                <a:ea typeface="ＭＳ Ｐゴシック" charset="0"/>
                <a:cs typeface="ＭＳ Ｐゴシック" charset="0"/>
              </a:rPr>
              <a:t>This document was originated by: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>
              <a:solidFill>
                <a:srgbClr val="006CD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51" y="4015351"/>
            <a:ext cx="2955698" cy="790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5945646"/>
            <a:ext cx="3124200" cy="607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5093339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B6D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Additional contributions by: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834559"/>
            <a:ext cx="2261115" cy="609739"/>
          </a:xfrm>
          <a:prstGeom prst="rect">
            <a:avLst/>
          </a:prstGeom>
        </p:spPr>
      </p:pic>
      <p:pic>
        <p:nvPicPr>
          <p:cNvPr id="7" name="Picture 6" descr="X:\My Documents\Product Management\Monday Webinars\Logos\FORCE Logo Small.jpg">
            <a:extLst>
              <a:ext uri="{FF2B5EF4-FFF2-40B4-BE49-F238E27FC236}">
                <a16:creationId xmlns:a16="http://schemas.microsoft.com/office/drawing/2014/main" id="{57E2EDCA-3036-41EE-880F-B15FC7433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57" y="5846108"/>
            <a:ext cx="2667000" cy="80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240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1389939"/>
            <a:ext cx="4171950" cy="761999"/>
          </a:xfrm>
        </p:spPr>
        <p:txBody>
          <a:bodyPr/>
          <a:lstStyle/>
          <a:p>
            <a:r>
              <a:rPr lang="en-US" sz="3600" dirty="0"/>
              <a:t>Construction Tips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2151938"/>
            <a:ext cx="7886700" cy="3890963"/>
          </a:xfrm>
        </p:spPr>
        <p:txBody>
          <a:bodyPr/>
          <a:lstStyle/>
          <a:p>
            <a:r>
              <a:rPr lang="en-US" sz="2000" dirty="0"/>
              <a:t>Have a plan</a:t>
            </a:r>
          </a:p>
          <a:p>
            <a:r>
              <a:rPr lang="en-US" sz="2000" dirty="0"/>
              <a:t>Measure twice, cut once</a:t>
            </a:r>
          </a:p>
          <a:p>
            <a:r>
              <a:rPr lang="en-US" sz="2000" dirty="0"/>
              <a:t>Accuracy is important</a:t>
            </a:r>
          </a:p>
          <a:p>
            <a:r>
              <a:rPr lang="en-US" sz="2000" dirty="0"/>
              <a:t>Wood Glue</a:t>
            </a:r>
          </a:p>
          <a:p>
            <a:pPr lvl="1"/>
            <a:r>
              <a:rPr lang="en-US" sz="2000" dirty="0"/>
              <a:t>Less is more! </a:t>
            </a:r>
          </a:p>
          <a:p>
            <a:pPr lvl="1"/>
            <a:r>
              <a:rPr lang="en-US" sz="2000" dirty="0"/>
              <a:t>Excessive glue takes longer to ‘set-up’ &amp; does NOT result in a stronger joint</a:t>
            </a:r>
          </a:p>
          <a:p>
            <a:pPr lvl="1"/>
            <a:r>
              <a:rPr lang="en-US" sz="2000" dirty="0"/>
              <a:t>Use stick to spread out glue on contact surfaces</a:t>
            </a:r>
          </a:p>
          <a:p>
            <a:pPr lvl="1"/>
            <a:r>
              <a:rPr lang="en-US" sz="2000" dirty="0"/>
              <a:t>Use gussets and structural members for strength</a:t>
            </a:r>
          </a:p>
          <a:p>
            <a:pPr lvl="1"/>
            <a:r>
              <a:rPr lang="en-US" sz="2000" dirty="0"/>
              <a:t>Consider Center of Gravity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6175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35F7-67C4-4F22-A768-C0CC7EFFF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24000"/>
            <a:ext cx="7886700" cy="838200"/>
          </a:xfrm>
        </p:spPr>
        <p:txBody>
          <a:bodyPr/>
          <a:lstStyle/>
          <a:p>
            <a:pPr algn="ctr"/>
            <a:r>
              <a:rPr lang="en-US" sz="2800" dirty="0"/>
              <a:t>Using the miter box and hand saw to cut wood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11AF55-32A9-4900-AD50-A67BB3F91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508" y="2362200"/>
            <a:ext cx="4114800" cy="356275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5D4F7-06D8-4278-BE61-01E1A8866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694" y="2369173"/>
            <a:ext cx="4267889" cy="35627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6C2106-AEAA-46E1-903D-6ABEB73D7F79}"/>
              </a:ext>
            </a:extLst>
          </p:cNvPr>
          <p:cNvSpPr txBox="1"/>
          <p:nvPr/>
        </p:nvSpPr>
        <p:spPr>
          <a:xfrm>
            <a:off x="2499948" y="5345723"/>
            <a:ext cx="1081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RIGHTY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93272F-0DBA-4DBA-A1AF-BDB86420EFEC}"/>
              </a:ext>
            </a:extLst>
          </p:cNvPr>
          <p:cNvSpPr txBox="1"/>
          <p:nvPr/>
        </p:nvSpPr>
        <p:spPr>
          <a:xfrm>
            <a:off x="5334000" y="5345723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LEFTY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92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36AE-E990-4FFB-9934-50ACB17CE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685800"/>
          </a:xfrm>
        </p:spPr>
        <p:txBody>
          <a:bodyPr/>
          <a:lstStyle/>
          <a:p>
            <a:pPr algn="ctr"/>
            <a:r>
              <a:rPr lang="en-US" sz="2800" dirty="0"/>
              <a:t>Using the hand drill to drill a hole in a syringe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86A1C4-6A9B-4F9B-80AA-2A7B481A1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943100"/>
            <a:ext cx="4796718" cy="41957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88444D-744D-4281-BD20-99F6D0073C18}"/>
              </a:ext>
            </a:extLst>
          </p:cNvPr>
          <p:cNvSpPr txBox="1"/>
          <p:nvPr/>
        </p:nvSpPr>
        <p:spPr>
          <a:xfrm>
            <a:off x="6324600" y="2438400"/>
            <a:ext cx="2362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Keep the drill upright – ask your partner to make sure and lend a hand to keep the piston syringe still. Press down while drilling. To remove the drill bit from the hole rotate </a:t>
            </a:r>
            <a:r>
              <a:rPr lang="en-CA" u="sng" dirty="0"/>
              <a:t>in the same direction and pull the drill up.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27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258CAD-9B7C-471F-B2EE-12F409C45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24000"/>
            <a:ext cx="7162800" cy="44861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BE87D5-510E-458A-92A1-240EC7FBCB62}"/>
              </a:ext>
            </a:extLst>
          </p:cNvPr>
          <p:cNvSpPr txBox="1"/>
          <p:nvPr/>
        </p:nvSpPr>
        <p:spPr>
          <a:xfrm>
            <a:off x="2552700" y="1541253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6CDD"/>
                </a:solidFill>
              </a:rPr>
              <a:t>Making the cube</a:t>
            </a:r>
          </a:p>
        </p:txBody>
      </p:sp>
    </p:spTree>
    <p:extLst>
      <p:ext uri="{BB962C8B-B14F-4D97-AF65-F5344CB8AC3E}">
        <p14:creationId xmlns:p14="http://schemas.microsoft.com/office/powerpoint/2010/main" val="3484269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9C3C9E-BBAF-47FC-B704-693A2DCFD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29" y="1905000"/>
            <a:ext cx="4283471" cy="327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5C4AB3-F6FB-4951-BDAE-486DCF82B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752599"/>
            <a:ext cx="3675061" cy="3675061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4765F4DA-56CE-4B96-BB48-695F29A6A1A9}"/>
              </a:ext>
            </a:extLst>
          </p:cNvPr>
          <p:cNvSpPr/>
          <p:nvPr/>
        </p:nvSpPr>
        <p:spPr>
          <a:xfrm>
            <a:off x="3352800" y="2438400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C1AE9D-727E-4C06-A4C4-BDB121D4D0C0}"/>
              </a:ext>
            </a:extLst>
          </p:cNvPr>
          <p:cNvSpPr txBox="1"/>
          <p:nvPr/>
        </p:nvSpPr>
        <p:spPr>
          <a:xfrm>
            <a:off x="3060194" y="2557605"/>
            <a:ext cx="175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/>
              <a:t>USE DOUBLE GUSSET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6275656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est Bed 3 - Highway Vehicles&amp;quot;&quot;/&gt;&lt;property id=&quot;20307&quot; value=&quot;520&quot;/&gt;&lt;/object&gt;&lt;object type=&quot;3&quot; unique_id=&quot;10005&quot;&gt;&lt;property id=&quot;20148&quot; value=&quot;5&quot;/&gt;&lt;property id=&quot;20300&quot; value=&quot;Slide 2&quot;/&gt;&lt;property id=&quot;20307&quot; value=&quot;488&quot;/&gt;&lt;/object&gt;&lt;object type=&quot;3&quot; unique_id=&quot;10006&quot;&gt;&lt;property id=&quot;20148&quot; value=&quot;5&quot;/&gt;&lt;property id=&quot;20300&quot; value=&quot;Slide 3 - &amp;quot;Why A Passenger Vehicle?&amp;quot;&quot;/&gt;&lt;property id=&quot;20307&quot; value=&quot;489&quot;/&gt;&lt;/object&gt;&lt;object type=&quot;3&quot; unique_id=&quot;10007&quot;&gt;&lt;property id=&quot;20148&quot; value=&quot;5&quot;/&gt;&lt;property id=&quot;20300&quot; value=&quot;Slide 4 - &amp;quot;Major question being answered&amp;quot;&quot;/&gt;&lt;property id=&quot;20307&quot; value=&quot;526&quot;/&gt;&lt;/object&gt;&lt;object type=&quot;3&quot; unique_id=&quot;10008&quot;&gt;&lt;property id=&quot;20148&quot; value=&quot;5&quot;/&gt;&lt;property id=&quot;20300&quot; value=&quot;Slide 5 - &amp;quot;Task definition&amp;quot;&quot;/&gt;&lt;property id=&quot;20307&quot; value=&quot;495&quot;/&gt;&lt;/object&gt;&lt;object type=&quot;3&quot; unique_id=&quot;10009&quot;&gt;&lt;property id=&quot;20148&quot; value=&quot;5&quot;/&gt;&lt;property id=&quot;20300&quot; value=&quot;Slide 6 - &amp;quot;How Hybrid Vehicles Save Energy?&amp;quot;&quot;/&gt;&lt;property id=&quot;20307&quot; value=&quot;490&quot;/&gt;&lt;/object&gt;&lt;object type=&quot;3&quot; unique_id=&quot;10010&quot;&gt;&lt;property id=&quot;20148&quot; value=&quot;5&quot;/&gt;&lt;property id=&quot;20300&quot; value=&quot;Slide 7 - &amp;quot;Hydraulic Hybrids Versus Electric Hybrids?&amp;quot;&quot;/&gt;&lt;property id=&quot;20307&quot; value=&quot;570&quot;/&gt;&lt;/object&gt;&lt;object type=&quot;3&quot; unique_id=&quot;10011&quot;&gt;&lt;property id=&quot;20148&quot; value=&quot;5&quot;/&gt;&lt;property id=&quot;20300&quot; value=&quot;Slide 8 - &amp;quot;Other HHV efforts&amp;quot;&quot;/&gt;&lt;property id=&quot;20307&quot; value=&quot;492&quot;/&gt;&lt;/object&gt;&lt;object type=&quot;3&quot; unique_id=&quot;10013&quot;&gt;&lt;property id=&quot;20148&quot; value=&quot;5&quot;/&gt;&lt;property id=&quot;20300&quot; value=&quot;Slide 16 - &amp;quot;Ford collaboration&amp;quot;&quot;/&gt;&lt;property id=&quot;20307&quot; value=&quot;569&quot;/&gt;&lt;/object&gt;&lt;object type=&quot;3&quot; unique_id=&quot;10014&quot;&gt;&lt;property id=&quot;20148&quot; value=&quot;5&quot;/&gt;&lt;property id=&quot;20300&quot; value=&quot;Slide 13 - &amp;quot;Technological Barriers&amp;quot;&quot;/&gt;&lt;property id=&quot;20307&quot; value=&quot;496&quot;/&gt;&lt;/object&gt;&lt;object type=&quot;3&quot; unique_id=&quot;10015&quot;&gt;&lt;property id=&quot;20148&quot; value=&quot;5&quot;/&gt;&lt;property id=&quot;20300&quot; value=&quot;Slide 14 - &amp;quot;…and projects that address them&amp;quot;&quot;/&gt;&lt;property id=&quot;20307&quot; value=&quot;571&quot;/&gt;&lt;/object&gt;&lt;object type=&quot;3&quot; unique_id=&quot;10086&quot;&gt;&lt;property id=&quot;20148&quot; value=&quot;5&quot;/&gt;&lt;property id=&quot;20300&quot; value=&quot;Slide 9 - &amp;quot;System efficiency versus hydraulic efficiency (w/o regeneration)&amp;quot;&quot;/&gt;&lt;property id=&quot;20307&quot; value=&quot;573&quot;/&gt;&lt;/object&gt;&lt;object type=&quot;3&quot; unique_id=&quot;10087&quot;&gt;&lt;property id=&quot;20148&quot; value=&quot;5&quot;/&gt;&lt;property id=&quot;20300&quot; value=&quot;Slide 10 - &amp;quot;TB3 Approach: Hydro-mechanical with Regeneration&amp;quot;&quot;/&gt;&lt;property id=&quot;20307&quot; value=&quot;572&quot;/&gt;&lt;/object&gt;&lt;object type=&quot;3&quot; unique_id=&quot;10436&quot;&gt;&lt;property id=&quot;20148&quot; value=&quot;5&quot;/&gt;&lt;property id=&quot;20300&quot; value=&quot;Slide 11 - &amp;quot;System efficiency versus hydraulic efficiency (w/o regeneration)&amp;quot;&quot;/&gt;&lt;property id=&quot;20307&quot; value=&quot;574&quot;/&gt;&lt;/object&gt;&lt;object type=&quot;3&quot; unique_id=&quot;10437&quot;&gt;&lt;property id=&quot;20148&quot; value=&quot;5&quot;/&gt;&lt;property id=&quot;20300&quot; value=&quot;Slide 12 - &amp;quot;Collaboration with Ford&amp;quot;&quot;/&gt;&lt;property id=&quot;20307&quot; value=&quot;575&quot;/&gt;&lt;/object&gt;&lt;object type=&quot;3&quot; unique_id=&quot;10438&quot;&gt;&lt;property id=&quot;20148&quot; value=&quot;5&quot;/&gt;&lt;property id=&quot;20300&quot; value=&quot;Slide 15 - &amp;quot;Conclusions&amp;quot;&quot;/&gt;&lt;property id=&quot;20307&quot; value=&quot;576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Custom 14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F"/>
      </a:accent5>
      <a:accent6>
        <a:srgbClr val="2DB9B9"/>
      </a:accent6>
      <a:hlink>
        <a:srgbClr val="EB282C"/>
      </a:hlink>
      <a:folHlink>
        <a:srgbClr val="FECB56"/>
      </a:folHlink>
    </a:clrScheme>
    <a:fontScheme name="Custom 1">
      <a:majorFont>
        <a:latin typeface="Helvetica Neue Bold Condense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15816</TotalTime>
  <Words>1960</Words>
  <Application>Microsoft Office PowerPoint</Application>
  <PresentationFormat>On-screen Show (4:3)</PresentationFormat>
  <Paragraphs>297</Paragraphs>
  <Slides>48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Bradley Hand ITC</vt:lpstr>
      <vt:lpstr>Calibri</vt:lpstr>
      <vt:lpstr>Ek Mukta</vt:lpstr>
      <vt:lpstr>Helvetica</vt:lpstr>
      <vt:lpstr>Helvetica Neue Bold Condensed</vt:lpstr>
      <vt:lpstr>Symbol</vt:lpstr>
      <vt:lpstr>Times New Roman</vt:lpstr>
      <vt:lpstr>Default Design</vt:lpstr>
      <vt:lpstr>PowerPoint Presentation</vt:lpstr>
      <vt:lpstr>Please fill out the Pre-Survey to the best of your ability Your name is not required!</vt:lpstr>
      <vt:lpstr>Safety</vt:lpstr>
      <vt:lpstr>Using Wood Glue Use a small amount of glue, the glue holder and stirring stick</vt:lpstr>
      <vt:lpstr>Construction Tips</vt:lpstr>
      <vt:lpstr>Using the miter box and hand saw to cut wood</vt:lpstr>
      <vt:lpstr>Using the hand drill to drill a hole in a syringe</vt:lpstr>
      <vt:lpstr>PowerPoint Presentation</vt:lpstr>
      <vt:lpstr>PowerPoint Presentation</vt:lpstr>
      <vt:lpstr>PowerPoint Presentation</vt:lpstr>
      <vt:lpstr>Build the Lifter</vt:lpstr>
      <vt:lpstr>Build the Rotating Platform </vt:lpstr>
      <vt:lpstr>Using the piston-syringe clips</vt:lpstr>
      <vt:lpstr>Connecting the 10cc piston-syringe to white and gray clips</vt:lpstr>
      <vt:lpstr>PowerPoint Presentation</vt:lpstr>
      <vt:lpstr>The Challenge – Portfolio Rubric</vt:lpstr>
      <vt:lpstr>PowerPoint Presentation</vt:lpstr>
      <vt:lpstr>Structural Strength</vt:lpstr>
      <vt:lpstr>Structural Strength</vt:lpstr>
      <vt:lpstr>Structural Stability</vt:lpstr>
      <vt:lpstr>Structural Stability</vt:lpstr>
      <vt:lpstr>Placement of Hydraulic or Pneumatic Systems</vt:lpstr>
      <vt:lpstr>PowerPoint Presentation</vt:lpstr>
      <vt:lpstr>Orthographic &amp; Isometric Lesson</vt:lpstr>
      <vt:lpstr>Plot Frame Criteria</vt:lpstr>
      <vt:lpstr>Orthographic Projection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Challenge - Teamwork &amp; Work Habits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 of previous projects</vt:lpstr>
      <vt:lpstr>PowerPoint Presentation</vt:lpstr>
      <vt:lpstr>Sketching is a way of communicating ideas</vt:lpstr>
      <vt:lpstr>Sketching is a way to explore new ideas.</vt:lpstr>
      <vt:lpstr>Examples of team tasks:</vt:lpstr>
      <vt:lpstr>Identify concrete tasks and milestones</vt:lpstr>
      <vt:lpstr>What you should be doing right now</vt:lpstr>
      <vt:lpstr>Watch videos from previous Fluid Power Action Challenges on YouTube or Google web (“Fluid Power Action Challenge”)                                                                                                                                                                       Successful products are always made by carefully researching existing products.</vt:lpstr>
      <vt:lpstr>PowerPoint Presentation</vt:lpstr>
    </vt:vector>
  </TitlesOfParts>
  <Company>AEM &amp; ME, Univerisity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aburger</dc:creator>
  <cp:lastModifiedBy>Stephen Rogers</cp:lastModifiedBy>
  <cp:revision>427</cp:revision>
  <cp:lastPrinted>2009-07-29T19:53:04Z</cp:lastPrinted>
  <dcterms:created xsi:type="dcterms:W3CDTF">2014-12-10T15:59:17Z</dcterms:created>
  <dcterms:modified xsi:type="dcterms:W3CDTF">2021-03-07T17:44:23Z</dcterms:modified>
</cp:coreProperties>
</file>